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  <p:sldMasterId id="2147483696" r:id="rId5"/>
  </p:sldMasterIdLst>
  <p:notesMasterIdLst>
    <p:notesMasterId r:id="rId51"/>
  </p:notesMasterIdLst>
  <p:handoutMasterIdLst>
    <p:handoutMasterId r:id="rId52"/>
  </p:handoutMasterIdLst>
  <p:sldIdLst>
    <p:sldId id="1066" r:id="rId6"/>
    <p:sldId id="2239" r:id="rId7"/>
    <p:sldId id="2203" r:id="rId8"/>
    <p:sldId id="1953" r:id="rId9"/>
    <p:sldId id="1954" r:id="rId10"/>
    <p:sldId id="2211" r:id="rId11"/>
    <p:sldId id="2116" r:id="rId12"/>
    <p:sldId id="2117" r:id="rId13"/>
    <p:sldId id="2108" r:id="rId14"/>
    <p:sldId id="1962" r:id="rId15"/>
    <p:sldId id="1966" r:id="rId16"/>
    <p:sldId id="1967" r:id="rId17"/>
    <p:sldId id="2204" r:id="rId18"/>
    <p:sldId id="2205" r:id="rId19"/>
    <p:sldId id="2212" r:id="rId20"/>
    <p:sldId id="2206" r:id="rId21"/>
    <p:sldId id="2207" r:id="rId22"/>
    <p:sldId id="2208" r:id="rId23"/>
    <p:sldId id="2213" r:id="rId24"/>
    <p:sldId id="2214" r:id="rId25"/>
    <p:sldId id="2215" r:id="rId26"/>
    <p:sldId id="2216" r:id="rId27"/>
    <p:sldId id="2217" r:id="rId28"/>
    <p:sldId id="2218" r:id="rId29"/>
    <p:sldId id="2219" r:id="rId30"/>
    <p:sldId id="2220" r:id="rId31"/>
    <p:sldId id="2221" r:id="rId32"/>
    <p:sldId id="2222" r:id="rId33"/>
    <p:sldId id="2223" r:id="rId34"/>
    <p:sldId id="2228" r:id="rId35"/>
    <p:sldId id="2229" r:id="rId36"/>
    <p:sldId id="2230" r:id="rId37"/>
    <p:sldId id="2231" r:id="rId38"/>
    <p:sldId id="2232" r:id="rId39"/>
    <p:sldId id="2233" r:id="rId40"/>
    <p:sldId id="2234" r:id="rId41"/>
    <p:sldId id="2235" r:id="rId42"/>
    <p:sldId id="2236" r:id="rId43"/>
    <p:sldId id="2237" r:id="rId44"/>
    <p:sldId id="2238" r:id="rId45"/>
    <p:sldId id="2209" r:id="rId46"/>
    <p:sldId id="2224" r:id="rId47"/>
    <p:sldId id="2225" r:id="rId48"/>
    <p:sldId id="2226" r:id="rId49"/>
    <p:sldId id="2227" r:id="rId50"/>
  </p:sldIdLst>
  <p:sldSz cx="9144000" cy="6858000" type="screen4x3"/>
  <p:notesSz cx="9926638" cy="1435576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385" userDrawn="1">
          <p15:clr>
            <a:srgbClr val="A4A3A4"/>
          </p15:clr>
        </p15:guide>
        <p15:guide id="2" pos="2994" userDrawn="1">
          <p15:clr>
            <a:srgbClr val="A4A3A4"/>
          </p15:clr>
        </p15:guide>
        <p15:guide id="3" orient="horz" pos="4521" userDrawn="1">
          <p15:clr>
            <a:srgbClr val="A4A3A4"/>
          </p15:clr>
        </p15:guide>
        <p15:guide id="4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Ficheux" initials="JF" lastIdx="7" clrIdx="0"/>
  <p:cmAuthor id="2" name="VINCENT VION - J526458" initials="VJ" lastIdx="9" clrIdx="1"/>
  <p:cmAuthor id="3" name="BEATRICE VILASECA BOURIAUD - J512850" initials="BVB-J" lastIdx="14" clrIdx="2"/>
  <p:cmAuthor id="4" name="Yann Cudey" initials="YC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E5FF9B"/>
    <a:srgbClr val="003399"/>
    <a:srgbClr val="FFFFFF"/>
    <a:srgbClr val="FF9900"/>
    <a:srgbClr val="FF6600"/>
    <a:srgbClr val="5AAE06"/>
    <a:srgbClr val="B9CDE5"/>
    <a:srgbClr val="F3F7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927" autoAdjust="0"/>
  </p:normalViewPr>
  <p:slideViewPr>
    <p:cSldViewPr snapToGrid="0">
      <p:cViewPr varScale="1">
        <p:scale>
          <a:sx n="113" d="100"/>
          <a:sy n="113" d="100"/>
        </p:scale>
        <p:origin x="17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1616"/>
    </p:cViewPr>
  </p:sorterViewPr>
  <p:notesViewPr>
    <p:cSldViewPr snapToGrid="0">
      <p:cViewPr varScale="1">
        <p:scale>
          <a:sx n="61" d="100"/>
          <a:sy n="61" d="100"/>
        </p:scale>
        <p:origin x="3254" y="72"/>
      </p:cViewPr>
      <p:guideLst>
        <p:guide orient="horz" pos="4385"/>
        <p:guide pos="2994"/>
        <p:guide orient="horz" pos="452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0" y="0"/>
            <a:ext cx="4302625" cy="718592"/>
          </a:xfrm>
          <a:prstGeom prst="rect">
            <a:avLst/>
          </a:prstGeom>
        </p:spPr>
        <p:txBody>
          <a:bodyPr vert="horz" lIns="132740" tIns="66369" rIns="132740" bIns="66369" rtlCol="0"/>
          <a:lstStyle>
            <a:lvl1pPr algn="l">
              <a:defRPr sz="17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1707" y="0"/>
            <a:ext cx="4302625" cy="718592"/>
          </a:xfrm>
          <a:prstGeom prst="rect">
            <a:avLst/>
          </a:prstGeom>
        </p:spPr>
        <p:txBody>
          <a:bodyPr vert="horz" lIns="132740" tIns="66369" rIns="132740" bIns="66369" rtlCol="0"/>
          <a:lstStyle>
            <a:lvl1pPr algn="r">
              <a:defRPr sz="1700"/>
            </a:lvl1pPr>
          </a:lstStyle>
          <a:p>
            <a:fld id="{C729DDCE-5246-4054-BEAE-4B5FD2021DB5}" type="datetimeFigureOut">
              <a:rPr lang="fr-FR" smtClean="0"/>
              <a:t>19/11/2024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0" y="13634889"/>
            <a:ext cx="4302625" cy="718591"/>
          </a:xfrm>
          <a:prstGeom prst="rect">
            <a:avLst/>
          </a:prstGeom>
        </p:spPr>
        <p:txBody>
          <a:bodyPr vert="horz" lIns="132740" tIns="66369" rIns="132740" bIns="66369" rtlCol="0" anchor="b"/>
          <a:lstStyle>
            <a:lvl1pPr algn="l">
              <a:defRPr sz="17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1707" y="13634889"/>
            <a:ext cx="4302625" cy="718591"/>
          </a:xfrm>
          <a:prstGeom prst="rect">
            <a:avLst/>
          </a:prstGeom>
        </p:spPr>
        <p:txBody>
          <a:bodyPr vert="horz" lIns="132740" tIns="66369" rIns="132740" bIns="66369" rtlCol="0" anchor="b"/>
          <a:lstStyle>
            <a:lvl1pPr algn="r">
              <a:defRPr sz="1700"/>
            </a:lvl1pPr>
          </a:lstStyle>
          <a:p>
            <a:fld id="{BD75109E-80AC-452D-9772-AC3DCB0597C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93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0" y="0"/>
            <a:ext cx="4302625" cy="718592"/>
          </a:xfrm>
          <a:prstGeom prst="rect">
            <a:avLst/>
          </a:prstGeom>
        </p:spPr>
        <p:txBody>
          <a:bodyPr vert="horz" lIns="132740" tIns="66369" rIns="132740" bIns="66369" rtlCol="0"/>
          <a:lstStyle>
            <a:lvl1pPr algn="l">
              <a:defRPr sz="1700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1707" y="0"/>
            <a:ext cx="4302625" cy="718592"/>
          </a:xfrm>
          <a:prstGeom prst="rect">
            <a:avLst/>
          </a:prstGeom>
        </p:spPr>
        <p:txBody>
          <a:bodyPr vert="horz" lIns="132740" tIns="66369" rIns="132740" bIns="66369" rtlCol="0"/>
          <a:lstStyle>
            <a:lvl1pPr algn="r">
              <a:defRPr sz="1700"/>
            </a:lvl1pPr>
          </a:lstStyle>
          <a:p>
            <a:pPr>
              <a:defRPr/>
            </a:pPr>
            <a:fld id="{9CE827F4-F16D-4D52-B2B0-7E65B4A557A1}" type="datetimeFigureOut">
              <a:rPr lang="fr-FR"/>
              <a:pPr>
                <a:defRPr/>
              </a:pPr>
              <a:t>18/11/2024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076325"/>
            <a:ext cx="718026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40" tIns="66369" rIns="132740" bIns="66369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212" y="6818599"/>
            <a:ext cx="7942238" cy="6460437"/>
          </a:xfrm>
          <a:prstGeom prst="rect">
            <a:avLst/>
          </a:prstGeom>
        </p:spPr>
        <p:txBody>
          <a:bodyPr vert="horz" lIns="132740" tIns="66369" rIns="132740" bIns="66369" rtlCol="0"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0" y="13634889"/>
            <a:ext cx="4302625" cy="718591"/>
          </a:xfrm>
          <a:prstGeom prst="rect">
            <a:avLst/>
          </a:prstGeom>
        </p:spPr>
        <p:txBody>
          <a:bodyPr vert="horz" lIns="132740" tIns="66369" rIns="132740" bIns="66369" rtlCol="0" anchor="b"/>
          <a:lstStyle>
            <a:lvl1pPr algn="l">
              <a:defRPr sz="1700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1707" y="13634889"/>
            <a:ext cx="4302625" cy="718591"/>
          </a:xfrm>
          <a:prstGeom prst="rect">
            <a:avLst/>
          </a:prstGeom>
        </p:spPr>
        <p:txBody>
          <a:bodyPr vert="horz" lIns="132740" tIns="66369" rIns="132740" bIns="66369" rtlCol="0" anchor="b"/>
          <a:lstStyle>
            <a:lvl1pPr algn="r">
              <a:defRPr sz="1700"/>
            </a:lvl1pPr>
          </a:lstStyle>
          <a:p>
            <a:pPr>
              <a:defRPr/>
            </a:pPr>
            <a:fld id="{1455C934-F4A5-421A-A401-B2C0E673108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55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55C934-F4A5-421A-A401-B2C0E6731087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75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/>
          </p:cNvGrpSpPr>
          <p:nvPr/>
        </p:nvGrpSpPr>
        <p:grpSpPr bwMode="auto">
          <a:xfrm>
            <a:off x="0" y="-11113"/>
            <a:ext cx="9144000" cy="6872288"/>
            <a:chOff x="0" y="-11392"/>
            <a:chExt cx="9144000" cy="6872567"/>
          </a:xfrm>
        </p:grpSpPr>
        <p:pic>
          <p:nvPicPr>
            <p:cNvPr id="3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87551"/>
            <a:ext cx="8722800" cy="4625974"/>
          </a:xfrm>
          <a:prstGeom prst="rect">
            <a:avLst/>
          </a:prstGeom>
        </p:spPr>
      </p:pic>
      <p:sp>
        <p:nvSpPr>
          <p:cNvPr id="12" name="ZoneTexte 7"/>
          <p:cNvSpPr txBox="1">
            <a:spLocks noChangeArrowheads="1"/>
          </p:cNvSpPr>
          <p:nvPr/>
        </p:nvSpPr>
        <p:spPr bwMode="auto">
          <a:xfrm>
            <a:off x="1778000" y="115888"/>
            <a:ext cx="293793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2000" b="1" dirty="0">
                <a:solidFill>
                  <a:srgbClr val="00B0F0"/>
                </a:solidFill>
              </a:rPr>
              <a:t>C</a:t>
            </a:r>
            <a:r>
              <a:rPr lang="fr-FR" sz="1800" dirty="0"/>
              <a:t>entre d’</a:t>
            </a:r>
            <a:r>
              <a:rPr lang="fr-FR" sz="2000" b="1" dirty="0">
                <a:solidFill>
                  <a:srgbClr val="00B0F0"/>
                </a:solidFill>
              </a:rPr>
              <a:t>E</a:t>
            </a:r>
            <a:r>
              <a:rPr lang="fr-FR" sz="1800" dirty="0"/>
              <a:t>xcellence </a:t>
            </a:r>
          </a:p>
          <a:p>
            <a:pPr eaLnBrk="1" hangingPunct="1"/>
            <a:r>
              <a:rPr lang="fr-FR" sz="2000" b="1" dirty="0">
                <a:solidFill>
                  <a:srgbClr val="00B0F0"/>
                </a:solidFill>
              </a:rPr>
              <a:t>S</a:t>
            </a:r>
            <a:r>
              <a:rPr lang="fr-FR" sz="1800" dirty="0"/>
              <a:t>u</a:t>
            </a:r>
            <a:r>
              <a:rPr lang="fr-FR" sz="1800" dirty="0">
                <a:solidFill>
                  <a:srgbClr val="7F504A"/>
                </a:solidFill>
              </a:rPr>
              <a:t>r</a:t>
            </a:r>
            <a:r>
              <a:rPr lang="fr-FR" sz="1800" dirty="0"/>
              <a:t> l’</a:t>
            </a:r>
            <a:r>
              <a:rPr lang="fr-FR" sz="2000" b="1" dirty="0">
                <a:solidFill>
                  <a:srgbClr val="00B0F0"/>
                </a:solidFill>
              </a:rPr>
              <a:t>A</a:t>
            </a:r>
            <a:r>
              <a:rPr lang="fr-FR" sz="1800" dirty="0"/>
              <a:t>rchitecture, </a:t>
            </a:r>
          </a:p>
          <a:p>
            <a:pPr eaLnBrk="1" hangingPunct="1"/>
            <a:r>
              <a:rPr lang="fr-FR" sz="1800" dirty="0"/>
              <a:t>le </a:t>
            </a:r>
            <a:r>
              <a:rPr lang="fr-FR" sz="2000" b="1" dirty="0">
                <a:solidFill>
                  <a:srgbClr val="00B0F0"/>
                </a:solidFill>
              </a:rPr>
              <a:t>M</a:t>
            </a:r>
            <a:r>
              <a:rPr lang="fr-FR" sz="1800" dirty="0"/>
              <a:t>anagement</a:t>
            </a:r>
            <a:r>
              <a:rPr lang="fr-FR" sz="1800" dirty="0">
                <a:solidFill>
                  <a:srgbClr val="7F504A"/>
                </a:solidFill>
              </a:rPr>
              <a:t> </a:t>
            </a:r>
            <a:r>
              <a:rPr lang="fr-FR" sz="1800" dirty="0"/>
              <a:t>&amp; l</a:t>
            </a:r>
            <a:r>
              <a:rPr lang="fr-FR" sz="1800" dirty="0">
                <a:solidFill>
                  <a:srgbClr val="7F504A"/>
                </a:solidFill>
              </a:rPr>
              <a:t>’</a:t>
            </a:r>
            <a:r>
              <a:rPr lang="fr-FR" sz="2000" b="1" dirty="0">
                <a:solidFill>
                  <a:srgbClr val="00B0F0"/>
                </a:solidFill>
              </a:rPr>
              <a:t>E</a:t>
            </a:r>
            <a:r>
              <a:rPr lang="fr-FR" sz="1800" dirty="0"/>
              <a:t>conomie des </a:t>
            </a:r>
            <a:r>
              <a:rPr lang="fr-FR" sz="2000" b="1" dirty="0">
                <a:solidFill>
                  <a:srgbClr val="00B0F0"/>
                </a:solidFill>
              </a:rPr>
              <a:t>S</a:t>
            </a:r>
            <a:r>
              <a:rPr lang="fr-FR" sz="1800" dirty="0"/>
              <a:t>ystèmes</a:t>
            </a:r>
          </a:p>
        </p:txBody>
      </p:sp>
      <p:pic>
        <p:nvPicPr>
          <p:cNvPr id="14" name="Picture 2" descr="C:\Users\Alice Parisot\Documents\CESAMES\Marketing\Logos\EN-Logo-Cesames-Quadr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4"/>
          <a:stretch>
            <a:fillRect/>
          </a:stretch>
        </p:blipFill>
        <p:spPr bwMode="auto">
          <a:xfrm>
            <a:off x="179388" y="115888"/>
            <a:ext cx="1598612" cy="139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179388" y="1589240"/>
            <a:ext cx="8716750" cy="3996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8" y="1998663"/>
            <a:ext cx="8716962" cy="4774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Nom du projet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613525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91F0F5-3465-4191-AF18-C4AD52C469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01" y="255858"/>
            <a:ext cx="1978337" cy="1114116"/>
          </a:xfrm>
          <a:prstGeom prst="rect">
            <a:avLst/>
          </a:prstGeom>
        </p:spPr>
      </p:pic>
      <p:sp>
        <p:nvSpPr>
          <p:cNvPr id="20" name="Espace réservé du pied de page 9">
            <a:extLst>
              <a:ext uri="{FF2B5EF4-FFF2-40B4-BE49-F238E27FC236}">
                <a16:creationId xmlns:a16="http://schemas.microsoft.com/office/drawing/2014/main" id="{FDD7A2BF-69DB-469A-960F-732ADB156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2108453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02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023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2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786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717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630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600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16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-11113"/>
            <a:ext cx="9144000" cy="6872288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8640"/>
            <a:ext cx="1050086" cy="55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95754" y="188640"/>
            <a:ext cx="7140741" cy="540000"/>
          </a:xfrm>
          <a:prstGeom prst="rect">
            <a:avLst/>
          </a:prstGeom>
        </p:spPr>
        <p:txBody>
          <a:bodyPr anchor="ctr"/>
          <a:lstStyle>
            <a:lvl1pPr algn="l"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28332" y="188640"/>
            <a:ext cx="540000" cy="540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3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3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3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5" name="Espace réservé du numéro de diapositive 11">
            <a:extLst>
              <a:ext uri="{FF2B5EF4-FFF2-40B4-BE49-F238E27FC236}">
                <a16:creationId xmlns:a16="http://schemas.microsoft.com/office/drawing/2014/main" id="{216ECFD7-E271-42D8-B90F-C304DDEF69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6466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9">
            <a:extLst>
              <a:ext uri="{FF2B5EF4-FFF2-40B4-BE49-F238E27FC236}">
                <a16:creationId xmlns:a16="http://schemas.microsoft.com/office/drawing/2014/main" id="{0AD9FF6F-798C-42BF-83F5-9582903A0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9430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95754" y="188640"/>
            <a:ext cx="7140741" cy="540000"/>
          </a:xfrm>
          <a:prstGeom prst="rect">
            <a:avLst/>
          </a:prstGeom>
        </p:spPr>
        <p:txBody>
          <a:bodyPr anchor="ctr"/>
          <a:lstStyle>
            <a:lvl1pPr algn="l"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5"/>
              </a:buClr>
              <a:buFont typeface="Wingdings" pitchFamily="2" charset="2"/>
              <a:buChar char="§"/>
              <a:defRPr sz="20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Clr>
                <a:schemeClr val="accent5"/>
              </a:buClr>
              <a:buFont typeface="Wingdings" pitchFamily="2" charset="2"/>
              <a:buChar char="§"/>
              <a:defRPr sz="14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Clr>
                <a:schemeClr val="accent5"/>
              </a:buClr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28332" y="188640"/>
            <a:ext cx="540000" cy="540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3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3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3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3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8640"/>
            <a:ext cx="1050086" cy="556894"/>
          </a:xfrm>
          <a:prstGeom prst="rect">
            <a:avLst/>
          </a:prstGeom>
        </p:spPr>
      </p:pic>
      <p:sp>
        <p:nvSpPr>
          <p:cNvPr id="9" name="Espace réservé du pied de page 9">
            <a:extLst>
              <a:ext uri="{FF2B5EF4-FFF2-40B4-BE49-F238E27FC236}">
                <a16:creationId xmlns:a16="http://schemas.microsoft.com/office/drawing/2014/main" id="{9C64A237-633B-4B27-9C94-82874B32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229859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-11113"/>
            <a:ext cx="9144000" cy="6872288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8738" y="188919"/>
            <a:ext cx="7347717" cy="539442"/>
          </a:xfrm>
          <a:prstGeom prst="rect">
            <a:avLst/>
          </a:prstGeom>
        </p:spPr>
        <p:txBody>
          <a:bodyPr anchor="ctr"/>
          <a:lstStyle>
            <a:lvl1pPr algn="l"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1196752"/>
            <a:ext cx="7228295" cy="4608512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tabLst/>
              <a:defRPr sz="2600" b="1" baseline="0">
                <a:solidFill>
                  <a:schemeClr val="tx1"/>
                </a:solidFill>
              </a:defRPr>
            </a:lvl1pPr>
            <a:lvl2pPr marL="800100" indent="-342900">
              <a:spcBef>
                <a:spcPts val="1800"/>
              </a:spcBef>
              <a:buClr>
                <a:schemeClr val="tx2"/>
              </a:buClr>
              <a:buSzPct val="150000"/>
              <a:buFont typeface="Arial" pitchFamily="34" charset="0"/>
              <a:buChar char="•"/>
              <a:defRPr sz="2400" b="1" baseline="0">
                <a:solidFill>
                  <a:schemeClr val="tx1"/>
                </a:solidFill>
              </a:defRPr>
            </a:lvl2pPr>
            <a:lvl3pPr marL="1257300" indent="-34290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2000" b="1"/>
            </a:lvl3pPr>
            <a:lvl4pPr marL="1657350" indent="-28575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1800" b="1"/>
            </a:lvl4pPr>
            <a:lvl5pPr marL="2114550" indent="-28575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1800" b="1"/>
            </a:lvl5pPr>
          </a:lstStyle>
          <a:p>
            <a:pPr lvl="0"/>
            <a:r>
              <a:rPr lang="fr-FR" dirty="0"/>
              <a:t>Partie 1</a:t>
            </a:r>
          </a:p>
          <a:p>
            <a:pPr lvl="1"/>
            <a:r>
              <a:rPr lang="fr-FR" dirty="0"/>
              <a:t>Partie 1.1</a:t>
            </a:r>
          </a:p>
          <a:p>
            <a:pPr lvl="0"/>
            <a:r>
              <a:rPr lang="fr-FR" dirty="0"/>
              <a:t>Partie 2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tabLst/>
              <a:defRPr/>
            </a:pPr>
            <a:r>
              <a:rPr lang="fr-FR" dirty="0"/>
              <a:t>Partie 3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tabLst/>
              <a:defRPr/>
            </a:pPr>
            <a:r>
              <a:rPr lang="fr-FR" dirty="0"/>
              <a:t>Partie 4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tabLst/>
              <a:defRPr/>
            </a:pPr>
            <a:r>
              <a:rPr lang="fr-FR" dirty="0"/>
              <a:t>Partie 5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1700808"/>
            <a:ext cx="504000" cy="504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b="1" dirty="0"/>
              <a:t>1</a:t>
            </a:r>
            <a:endParaRPr lang="fr-FR" dirty="0"/>
          </a:p>
        </p:txBody>
      </p:sp>
      <p:sp>
        <p:nvSpPr>
          <p:cNvPr id="16" name="Espace réservé du texte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4000" y="2904623"/>
            <a:ext cx="504000" cy="504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b="1" dirty="0"/>
              <a:t>2</a:t>
            </a:r>
            <a:endParaRPr lang="fr-FR" dirty="0"/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4000" y="3535475"/>
            <a:ext cx="504000" cy="504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b="1" dirty="0"/>
              <a:t>3</a:t>
            </a:r>
            <a:endParaRPr lang="fr-FR" dirty="0"/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7" hasCustomPrompt="1"/>
          </p:nvPr>
        </p:nvSpPr>
        <p:spPr>
          <a:xfrm>
            <a:off x="684000" y="4166327"/>
            <a:ext cx="504000" cy="504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b="1" dirty="0"/>
              <a:t>4</a:t>
            </a:r>
            <a:endParaRPr lang="fr-FR" dirty="0"/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8" hasCustomPrompt="1"/>
          </p:nvPr>
        </p:nvSpPr>
        <p:spPr>
          <a:xfrm>
            <a:off x="684000" y="4797180"/>
            <a:ext cx="504000" cy="504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b="1" dirty="0"/>
              <a:t>5</a:t>
            </a:r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8640"/>
            <a:ext cx="1050086" cy="556894"/>
          </a:xfrm>
          <a:prstGeom prst="rect">
            <a:avLst/>
          </a:prstGeom>
        </p:spPr>
      </p:pic>
      <p:sp>
        <p:nvSpPr>
          <p:cNvPr id="23" name="Espace réservé du numéro de diapositive 11">
            <a:extLst>
              <a:ext uri="{FF2B5EF4-FFF2-40B4-BE49-F238E27FC236}">
                <a16:creationId xmlns:a16="http://schemas.microsoft.com/office/drawing/2014/main" id="{7656E6E5-3988-48B6-BB40-FDFE6E2C803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7010400" y="658453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Espace réservé du pied de page 9">
            <a:extLst>
              <a:ext uri="{FF2B5EF4-FFF2-40B4-BE49-F238E27FC236}">
                <a16:creationId xmlns:a16="http://schemas.microsoft.com/office/drawing/2014/main" id="{CF4F8908-0993-4086-B7CF-9CE7664A5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1133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3453"/>
            <a:ext cx="9144000" cy="6872288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8738" y="188919"/>
            <a:ext cx="7347717" cy="539442"/>
          </a:xfrm>
          <a:prstGeom prst="rect">
            <a:avLst/>
          </a:prstGeom>
        </p:spPr>
        <p:txBody>
          <a:bodyPr anchor="ctr"/>
          <a:lstStyle>
            <a:lvl1pPr algn="l"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1196752"/>
            <a:ext cx="7228295" cy="4608512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  <a:tabLst/>
              <a:defRPr sz="2400" b="1" baseline="0">
                <a:solidFill>
                  <a:schemeClr val="tx1"/>
                </a:solidFill>
              </a:defRPr>
            </a:lvl1pPr>
            <a:lvl2pPr marL="800100" indent="-342900">
              <a:spcBef>
                <a:spcPts val="600"/>
              </a:spcBef>
              <a:buClr>
                <a:schemeClr val="tx2"/>
              </a:buClr>
              <a:buSzPct val="150000"/>
              <a:buFont typeface="Arial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1257300" indent="-34290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2000" b="1"/>
            </a:lvl3pPr>
            <a:lvl4pPr marL="1657350" indent="-28575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1800" b="1"/>
            </a:lvl4pPr>
            <a:lvl5pPr marL="2114550" indent="-285750">
              <a:spcBef>
                <a:spcPts val="1800"/>
              </a:spcBef>
              <a:buClr>
                <a:srgbClr val="7F504A"/>
              </a:buClr>
              <a:buSzPct val="140000"/>
              <a:buFont typeface="Arial" pitchFamily="34" charset="0"/>
              <a:buChar char="•"/>
              <a:defRPr sz="1800" b="1"/>
            </a:lvl5pPr>
          </a:lstStyle>
          <a:p>
            <a:pPr lvl="0"/>
            <a:r>
              <a:rPr lang="fr-FR" dirty="0"/>
              <a:t>Partie 1</a:t>
            </a:r>
          </a:p>
          <a:p>
            <a:pPr lvl="1"/>
            <a:r>
              <a:rPr lang="fr-FR" dirty="0"/>
              <a:t>Partie 1.1</a:t>
            </a:r>
          </a:p>
          <a:p>
            <a:pPr lvl="0"/>
            <a:r>
              <a:rPr lang="fr-FR" dirty="0"/>
              <a:t>Partie 2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tabLst/>
              <a:defRPr/>
            </a:pPr>
            <a:r>
              <a:rPr lang="fr-FR" dirty="0"/>
              <a:t>Partie 3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tabLst/>
              <a:defRPr/>
            </a:pPr>
            <a:r>
              <a:rPr lang="fr-FR" dirty="0"/>
              <a:t>Partie 4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50000"/>
              <a:tabLst/>
              <a:defRPr/>
            </a:pPr>
            <a:r>
              <a:rPr lang="fr-FR" dirty="0"/>
              <a:t>Partie 5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8640"/>
            <a:ext cx="1050086" cy="556894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45E3861-6FE5-4845-A0D3-683A608E16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60441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9">
            <a:extLst>
              <a:ext uri="{FF2B5EF4-FFF2-40B4-BE49-F238E27FC236}">
                <a16:creationId xmlns:a16="http://schemas.microsoft.com/office/drawing/2014/main" id="{A2861743-CE6B-4BCA-85A1-467786111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202688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-11113"/>
            <a:ext cx="9144000" cy="6872288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10454" r="7202" b="22610"/>
          <a:stretch>
            <a:fillRect/>
          </a:stretch>
        </p:blipFill>
        <p:spPr bwMode="auto">
          <a:xfrm>
            <a:off x="503549" y="709178"/>
            <a:ext cx="8136904" cy="54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29867" y="4725143"/>
            <a:ext cx="5664845" cy="1224137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3" name="Picture 2" descr="C:\Users\Alice Parisot\Documents\CESAMES\Marketing\Logos\EN-Logo-Cesames-Quadr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4"/>
          <a:stretch>
            <a:fillRect/>
          </a:stretch>
        </p:blipFill>
        <p:spPr bwMode="auto">
          <a:xfrm>
            <a:off x="683568" y="4077072"/>
            <a:ext cx="21463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593647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62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0"/>
            <a:ext cx="9144000" cy="6872288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8" y="223517"/>
            <a:ext cx="8601263" cy="60908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0231" y="4277148"/>
            <a:ext cx="6488233" cy="1744140"/>
          </a:xfrm>
          <a:prstGeom prst="rect">
            <a:avLst/>
          </a:prstGeom>
          <a:solidFill>
            <a:schemeClr val="accent1">
              <a:alpha val="46000"/>
            </a:schemeClr>
          </a:solidFill>
          <a:effectLst>
            <a:softEdge rad="63500"/>
          </a:effectLst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010400" y="6613525"/>
            <a:ext cx="2133600" cy="2476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13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51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4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E5150FC6-998D-4E44-9792-5E1AE9DF5A10}" type="datetime1">
              <a:rPr lang="fr-FR" smtClean="0"/>
              <a:t>18/11/2024</a:t>
            </a:fld>
            <a:endParaRPr lang="fr-FR" dirty="0"/>
          </a:p>
        </p:txBody>
      </p:sp>
      <p:grpSp>
        <p:nvGrpSpPr>
          <p:cNvPr id="1029" name="Groupe 6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1392"/>
            <a:chExt cx="9144000" cy="6872567"/>
          </a:xfrm>
        </p:grpSpPr>
        <p:pic>
          <p:nvPicPr>
            <p:cNvPr id="1030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/>
            </a:p>
          </p:txBody>
        </p:sp>
      </p:grp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F71202D6-9352-4E2A-817E-5F49783A1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1" name="Espace réservé du numéro de diapositive 11">
            <a:extLst>
              <a:ext uri="{FF2B5EF4-FFF2-40B4-BE49-F238E27FC236}">
                <a16:creationId xmlns:a16="http://schemas.microsoft.com/office/drawing/2014/main" id="{08906300-3A74-463B-A577-620E4DD1A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602622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4" r:id="rId5"/>
    <p:sldLayoutId id="2147483690" r:id="rId6"/>
    <p:sldLayoutId id="2147483691" r:id="rId7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469B-EE4F-450B-AE62-7C9C82414F94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7A494-CC62-41ED-B1E0-7094A90F2D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75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63" y="5937659"/>
            <a:ext cx="9144000" cy="68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fr-FR" altLang="en-US" dirty="0">
                <a:solidFill>
                  <a:schemeClr val="bg1"/>
                </a:solidFill>
              </a:rPr>
              <a:t>C.E.S.A.M.E.S. Institut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Systems Architecture Training Module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79388" y="1998663"/>
            <a:ext cx="8716962" cy="952881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fr-FR" sz="2400" dirty="0"/>
              <a:t>Architecture &amp; </a:t>
            </a:r>
            <a:r>
              <a:rPr lang="fr-FR" sz="2400" dirty="0" err="1"/>
              <a:t>Systems</a:t>
            </a:r>
            <a:r>
              <a:rPr lang="fr-FR" sz="2400" dirty="0"/>
              <a:t> Engineering On-the-job Training</a:t>
            </a:r>
          </a:p>
          <a:p>
            <a:pPr lvl="0">
              <a:spcBef>
                <a:spcPts val="1200"/>
              </a:spcBef>
            </a:pPr>
            <a:r>
              <a:rPr lang="fr-FR" sz="2400" dirty="0" err="1"/>
              <a:t>Week</a:t>
            </a:r>
            <a:r>
              <a:rPr lang="fr-FR" sz="2400" dirty="0"/>
              <a:t> 1/ Day 2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13FA702-754F-4C78-B371-7A501043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99670"/>
            <a:ext cx="2133600" cy="247650"/>
          </a:xfrm>
          <a:prstGeom prst="rect">
            <a:avLst/>
          </a:prstGeom>
        </p:spPr>
        <p:txBody>
          <a:bodyPr/>
          <a:lstStyle/>
          <a:p>
            <a:pPr algn="r"/>
            <a:fld id="{B5FF5F6B-36A1-4848-89EC-A94C07F2D9CF}" type="slidenum">
              <a:rPr lang="fr-FR" sz="1400" smtClean="0">
                <a:solidFill>
                  <a:schemeClr val="bg1"/>
                </a:solidFill>
              </a:rPr>
              <a:pPr algn="r"/>
              <a:t>1</a:t>
            </a:fld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" name="Espace réservé du pied de page 9">
            <a:extLst>
              <a:ext uri="{FF2B5EF4-FFF2-40B4-BE49-F238E27FC236}">
                <a16:creationId xmlns:a16="http://schemas.microsoft.com/office/drawing/2014/main" id="{8336A947-8BBA-44F5-91A7-692204F66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D62CD7FD-9427-4B03-97BC-CB6554192C39}"/>
              </a:ext>
            </a:extLst>
          </p:cNvPr>
          <p:cNvSpPr txBox="1">
            <a:spLocks/>
          </p:cNvSpPr>
          <p:nvPr/>
        </p:nvSpPr>
        <p:spPr>
          <a:xfrm>
            <a:off x="6583680" y="6286060"/>
            <a:ext cx="2415191" cy="364004"/>
          </a:xfrm>
          <a:prstGeom prst="rect">
            <a:avLst/>
          </a:prstGeom>
          <a:noFill/>
        </p:spPr>
        <p:txBody>
          <a:bodyPr anchor="ctr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fr-FR" sz="1200" dirty="0"/>
              <a:t>Version 2 – conforme ASE 2022</a:t>
            </a:r>
          </a:p>
        </p:txBody>
      </p:sp>
    </p:spTree>
    <p:extLst>
      <p:ext uri="{BB962C8B-B14F-4D97-AF65-F5344CB8AC3E}">
        <p14:creationId xmlns:p14="http://schemas.microsoft.com/office/powerpoint/2010/main" val="2269037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957EC85-2A0D-467B-B3E8-D9386D9E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deliverables of the environment architecture process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B767ABF-127D-4CD7-B99F-4BC2E34BA8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0F87A-0394-4753-A6CE-40550CC5CF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ext Box 98">
            <a:extLst>
              <a:ext uri="{FF2B5EF4-FFF2-40B4-BE49-F238E27FC236}">
                <a16:creationId xmlns:a16="http://schemas.microsoft.com/office/drawing/2014/main" id="{DB41D561-9088-4D45-9385-5D63473C0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35" y="5436599"/>
            <a:ext cx="8051949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 dirty="0"/>
              <a:t>The two key deliverables of the system environment architecture process are external systems </a:t>
            </a:r>
            <a:r>
              <a:rPr lang="en-US" altLang="fr-FR" sz="1600" b="1" dirty="0">
                <a:solidFill>
                  <a:srgbClr val="003399"/>
                </a:solidFill>
              </a:rPr>
              <a:t>hierarchical map </a:t>
            </a:r>
            <a:r>
              <a:rPr lang="en-US" altLang="fr-FR" sz="1600" dirty="0"/>
              <a:t>and target system </a:t>
            </a:r>
            <a:r>
              <a:rPr lang="en-US" altLang="fr-FR" sz="1600" b="1" dirty="0">
                <a:solidFill>
                  <a:srgbClr val="FF0000"/>
                </a:solidFill>
              </a:rPr>
              <a:t>external interfaces </a:t>
            </a:r>
            <a:r>
              <a:rPr lang="en-US" altLang="fr-FR" sz="1600" dirty="0"/>
              <a:t>identification</a:t>
            </a:r>
            <a:endParaRPr lang="en-US" altLang="fr-FR" sz="1600" dirty="0">
              <a:solidFill>
                <a:srgbClr val="FF0000"/>
              </a:solidFill>
            </a:endParaRPr>
          </a:p>
        </p:txBody>
      </p:sp>
      <p:sp>
        <p:nvSpPr>
          <p:cNvPr id="7" name="Text Box 100">
            <a:extLst>
              <a:ext uri="{FF2B5EF4-FFF2-40B4-BE49-F238E27FC236}">
                <a16:creationId xmlns:a16="http://schemas.microsoft.com/office/drawing/2014/main" id="{E9879C8F-782D-4591-B41D-4E476E52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751" y="4885534"/>
            <a:ext cx="2362200" cy="34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/>
              <a:t>External systems hierarchy</a:t>
            </a:r>
          </a:p>
        </p:txBody>
      </p:sp>
      <p:sp>
        <p:nvSpPr>
          <p:cNvPr id="8" name="Text Box 104">
            <a:extLst>
              <a:ext uri="{FF2B5EF4-FFF2-40B4-BE49-F238E27FC236}">
                <a16:creationId xmlns:a16="http://schemas.microsoft.com/office/drawing/2014/main" id="{F7BB3F41-F8FC-4AF9-A5C1-34F9A86F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404" y="4885534"/>
            <a:ext cx="2362200" cy="34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/>
              <a:t>Environment diagram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F23DDC-3266-4658-8ACD-3323098C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8" y="1281921"/>
            <a:ext cx="3649926" cy="3304717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3DF56B-1DA7-42C2-A3E8-261B4165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03" y="1745189"/>
            <a:ext cx="4733709" cy="23781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225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957EC85-2A0D-467B-B3E8-D9386D9E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architecture – Step 1: identify maximal systemic perimeter (1/2)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62427B5-8701-48AF-9503-B99424766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0F87A-0394-4753-A6CE-40550CC5CF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2334E3C-396F-4610-A500-135C44A6A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9" y="5569394"/>
            <a:ext cx="76200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/>
              <a:t>A classical method of exhaustive </a:t>
            </a:r>
            <a:r>
              <a:rPr lang="en-US" altLang="fr-FR" sz="1600" b="1">
                <a:solidFill>
                  <a:srgbClr val="FF0000"/>
                </a:solidFill>
              </a:rPr>
              <a:t>external systems </a:t>
            </a:r>
            <a:r>
              <a:rPr lang="en-US" altLang="fr-FR" sz="1600"/>
              <a:t>identification: </a:t>
            </a: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/>
              <a:t>the 6 « W » method (Why, What, </a:t>
            </a:r>
            <a:r>
              <a:rPr lang="en-US" altLang="fr-FR" sz="1600" err="1"/>
              <a:t>HoW</a:t>
            </a:r>
            <a:r>
              <a:rPr lang="en-US" altLang="fr-FR" sz="1600"/>
              <a:t>, Where, When, Who</a:t>
            </a:r>
            <a:r>
              <a:rPr lang="fr-FR" altLang="fr-FR" sz="1600"/>
              <a:t>)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9677EF5B-D22A-4EBA-9DEF-56BA538F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" y="1309031"/>
            <a:ext cx="8367713" cy="3929064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11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F7BE8-6E9C-4678-9D40-048D40EC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architecture – Step 1: identify maximal systemic perimeter (2/2)</a:t>
            </a: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2709C668-997F-452A-B45F-4645BA76A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93D5CA-5B53-48A2-B090-13EFDFA81C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EB74A067-1418-4B28-895B-FAC5A8DD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13" y="1421146"/>
            <a:ext cx="4546600" cy="2946402"/>
          </a:xfrm>
          <a:prstGeom prst="rect">
            <a:avLst/>
          </a:prstGeom>
        </p:spPr>
      </p:pic>
      <p:grpSp>
        <p:nvGrpSpPr>
          <p:cNvPr id="7" name="Group 114">
            <a:extLst>
              <a:ext uri="{FF2B5EF4-FFF2-40B4-BE49-F238E27FC236}">
                <a16:creationId xmlns:a16="http://schemas.microsoft.com/office/drawing/2014/main" id="{197B4BB9-33D8-423F-9A89-1344C98A8980}"/>
              </a:ext>
            </a:extLst>
          </p:cNvPr>
          <p:cNvGrpSpPr>
            <a:grpSpLocks/>
          </p:cNvGrpSpPr>
          <p:nvPr/>
        </p:nvGrpSpPr>
        <p:grpSpPr bwMode="auto">
          <a:xfrm>
            <a:off x="900200" y="3516638"/>
            <a:ext cx="1196976" cy="763586"/>
            <a:chOff x="542" y="2321"/>
            <a:chExt cx="877" cy="581"/>
          </a:xfrm>
        </p:grpSpPr>
        <p:sp>
          <p:nvSpPr>
            <p:cNvPr id="37" name="AutoShape 70">
              <a:extLst>
                <a:ext uri="{FF2B5EF4-FFF2-40B4-BE49-F238E27FC236}">
                  <a16:creationId xmlns:a16="http://schemas.microsoft.com/office/drawing/2014/main" id="{30BC42D7-E4FC-4FE8-B8A6-01DB334BB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" y="2410"/>
              <a:ext cx="378" cy="194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38" name="AutoShape 71">
              <a:extLst>
                <a:ext uri="{FF2B5EF4-FFF2-40B4-BE49-F238E27FC236}">
                  <a16:creationId xmlns:a16="http://schemas.microsoft.com/office/drawing/2014/main" id="{08F2E9F0-628F-4F98-BB0C-320A67EF7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" y="2507"/>
              <a:ext cx="377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39" name="AutoShape 72">
              <a:extLst>
                <a:ext uri="{FF2B5EF4-FFF2-40B4-BE49-F238E27FC236}">
                  <a16:creationId xmlns:a16="http://schemas.microsoft.com/office/drawing/2014/main" id="{40DFCA3F-7060-4056-A9E5-E753A9AE1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2602"/>
              <a:ext cx="376" cy="194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0" name="AutoShape 73">
              <a:extLst>
                <a:ext uri="{FF2B5EF4-FFF2-40B4-BE49-F238E27FC236}">
                  <a16:creationId xmlns:a16="http://schemas.microsoft.com/office/drawing/2014/main" id="{7F41077B-CE26-436E-ADB1-23EB253E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" y="2517"/>
              <a:ext cx="377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1" name="AutoShape 74">
              <a:extLst>
                <a:ext uri="{FF2B5EF4-FFF2-40B4-BE49-F238E27FC236}">
                  <a16:creationId xmlns:a16="http://schemas.microsoft.com/office/drawing/2014/main" id="{4DF0E6AF-F44F-4107-A1EE-F1E667EC0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2613"/>
              <a:ext cx="376" cy="194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2" name="AutoShape 75">
              <a:extLst>
                <a:ext uri="{FF2B5EF4-FFF2-40B4-BE49-F238E27FC236}">
                  <a16:creationId xmlns:a16="http://schemas.microsoft.com/office/drawing/2014/main" id="{BEF7ED1A-2DB9-401E-AAB3-101837F7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" y="2709"/>
              <a:ext cx="377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3" name="AutoShape 76">
              <a:extLst>
                <a:ext uri="{FF2B5EF4-FFF2-40B4-BE49-F238E27FC236}">
                  <a16:creationId xmlns:a16="http://schemas.microsoft.com/office/drawing/2014/main" id="{F9C89519-1967-4749-9200-B84BA4C5E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321"/>
              <a:ext cx="377" cy="194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4" name="AutoShape 77">
              <a:extLst>
                <a:ext uri="{FF2B5EF4-FFF2-40B4-BE49-F238E27FC236}">
                  <a16:creationId xmlns:a16="http://schemas.microsoft.com/office/drawing/2014/main" id="{ABBC1136-9588-4B24-A717-62A33EE8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" y="2417"/>
              <a:ext cx="376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5" name="AutoShape 78">
              <a:extLst>
                <a:ext uri="{FF2B5EF4-FFF2-40B4-BE49-F238E27FC236}">
                  <a16:creationId xmlns:a16="http://schemas.microsoft.com/office/drawing/2014/main" id="{6841F57F-920D-40EE-815C-4CA806268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" y="2513"/>
              <a:ext cx="377" cy="194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6" name="AutoShape 79">
              <a:extLst>
                <a:ext uri="{FF2B5EF4-FFF2-40B4-BE49-F238E27FC236}">
                  <a16:creationId xmlns:a16="http://schemas.microsoft.com/office/drawing/2014/main" id="{FBF8D0D6-3B9B-4669-A673-A9D09292D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428"/>
              <a:ext cx="376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7" name="AutoShape 80">
              <a:extLst>
                <a:ext uri="{FF2B5EF4-FFF2-40B4-BE49-F238E27FC236}">
                  <a16:creationId xmlns:a16="http://schemas.microsoft.com/office/drawing/2014/main" id="{F1E7D106-EA79-406D-B974-A3925C1B8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" y="2523"/>
              <a:ext cx="377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48" name="AutoShape 81">
              <a:extLst>
                <a:ext uri="{FF2B5EF4-FFF2-40B4-BE49-F238E27FC236}">
                  <a16:creationId xmlns:a16="http://schemas.microsoft.com/office/drawing/2014/main" id="{EE1A2653-8A4E-45B4-A0D9-8A6296A2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" y="2620"/>
              <a:ext cx="378" cy="193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</p:grpSp>
      <p:sp>
        <p:nvSpPr>
          <p:cNvPr id="8" name="Text Box 82">
            <a:extLst>
              <a:ext uri="{FF2B5EF4-FFF2-40B4-BE49-F238E27FC236}">
                <a16:creationId xmlns:a16="http://schemas.microsoft.com/office/drawing/2014/main" id="{326A4F62-C816-42D0-BC98-AA461B75C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750" y="4558046"/>
            <a:ext cx="2457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200"/>
              <a:t>External systems list identification</a:t>
            </a:r>
            <a:endParaRPr lang="fr-FR" altLang="fr-FR" sz="1200" i="1"/>
          </a:p>
        </p:txBody>
      </p:sp>
      <p:grpSp>
        <p:nvGrpSpPr>
          <p:cNvPr id="9" name="Group 83">
            <a:extLst>
              <a:ext uri="{FF2B5EF4-FFF2-40B4-BE49-F238E27FC236}">
                <a16:creationId xmlns:a16="http://schemas.microsoft.com/office/drawing/2014/main" id="{2345E644-30A6-4AA9-9E25-A83BD4E0A073}"/>
              </a:ext>
            </a:extLst>
          </p:cNvPr>
          <p:cNvGrpSpPr>
            <a:grpSpLocks/>
          </p:cNvGrpSpPr>
          <p:nvPr/>
        </p:nvGrpSpPr>
        <p:grpSpPr bwMode="auto">
          <a:xfrm>
            <a:off x="1022438" y="1167146"/>
            <a:ext cx="392112" cy="357188"/>
            <a:chOff x="1920" y="2688"/>
            <a:chExt cx="240" cy="240"/>
          </a:xfrm>
        </p:grpSpPr>
        <p:sp>
          <p:nvSpPr>
            <p:cNvPr id="34" name="Oval 84">
              <a:extLst>
                <a:ext uri="{FF2B5EF4-FFF2-40B4-BE49-F238E27FC236}">
                  <a16:creationId xmlns:a16="http://schemas.microsoft.com/office/drawing/2014/main" id="{7D621A86-246E-456B-A30C-D7DFA0EBE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35" name="Oval 85">
              <a:extLst>
                <a:ext uri="{FF2B5EF4-FFF2-40B4-BE49-F238E27FC236}">
                  <a16:creationId xmlns:a16="http://schemas.microsoft.com/office/drawing/2014/main" id="{42E806CF-3DA3-49B0-8CBE-F4925F5E7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pic>
          <p:nvPicPr>
            <p:cNvPr id="36" name="Picture 86">
              <a:extLst>
                <a:ext uri="{FF2B5EF4-FFF2-40B4-BE49-F238E27FC236}">
                  <a16:creationId xmlns:a16="http://schemas.microsoft.com/office/drawing/2014/main" id="{99170979-F239-4A41-B855-72DFCDDC8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87">
            <a:extLst>
              <a:ext uri="{FF2B5EF4-FFF2-40B4-BE49-F238E27FC236}">
                <a16:creationId xmlns:a16="http://schemas.microsoft.com/office/drawing/2014/main" id="{90F84684-FC1D-4E0F-BE3A-CAA4154DF565}"/>
              </a:ext>
            </a:extLst>
          </p:cNvPr>
          <p:cNvGrpSpPr>
            <a:grpSpLocks/>
          </p:cNvGrpSpPr>
          <p:nvPr/>
        </p:nvGrpSpPr>
        <p:grpSpPr bwMode="auto">
          <a:xfrm>
            <a:off x="790663" y="1662446"/>
            <a:ext cx="392112" cy="357188"/>
            <a:chOff x="1920" y="2688"/>
            <a:chExt cx="240" cy="240"/>
          </a:xfrm>
        </p:grpSpPr>
        <p:sp>
          <p:nvSpPr>
            <p:cNvPr id="31" name="Oval 88">
              <a:extLst>
                <a:ext uri="{FF2B5EF4-FFF2-40B4-BE49-F238E27FC236}">
                  <a16:creationId xmlns:a16="http://schemas.microsoft.com/office/drawing/2014/main" id="{CB4ACC91-02B1-4FA1-95E0-405BC4F2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32" name="Oval 89">
              <a:extLst>
                <a:ext uri="{FF2B5EF4-FFF2-40B4-BE49-F238E27FC236}">
                  <a16:creationId xmlns:a16="http://schemas.microsoft.com/office/drawing/2014/main" id="{868171FF-0A1D-4ACA-B62A-0607ACA38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pic>
          <p:nvPicPr>
            <p:cNvPr id="33" name="Picture 90">
              <a:extLst>
                <a:ext uri="{FF2B5EF4-FFF2-40B4-BE49-F238E27FC236}">
                  <a16:creationId xmlns:a16="http://schemas.microsoft.com/office/drawing/2014/main" id="{39552FC6-B053-42B6-B087-9F74CFA83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91">
            <a:extLst>
              <a:ext uri="{FF2B5EF4-FFF2-40B4-BE49-F238E27FC236}">
                <a16:creationId xmlns:a16="http://schemas.microsoft.com/office/drawing/2014/main" id="{441D0191-700F-46DF-A776-A5C09EC79EF7}"/>
              </a:ext>
            </a:extLst>
          </p:cNvPr>
          <p:cNvGrpSpPr>
            <a:grpSpLocks/>
          </p:cNvGrpSpPr>
          <p:nvPr/>
        </p:nvGrpSpPr>
        <p:grpSpPr bwMode="auto">
          <a:xfrm>
            <a:off x="1654263" y="1233821"/>
            <a:ext cx="392112" cy="357188"/>
            <a:chOff x="1920" y="2688"/>
            <a:chExt cx="240" cy="240"/>
          </a:xfrm>
        </p:grpSpPr>
        <p:sp>
          <p:nvSpPr>
            <p:cNvPr id="28" name="Oval 92">
              <a:extLst>
                <a:ext uri="{FF2B5EF4-FFF2-40B4-BE49-F238E27FC236}">
                  <a16:creationId xmlns:a16="http://schemas.microsoft.com/office/drawing/2014/main" id="{3485DB42-2EAF-420C-93D7-A2AF84313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29" name="Oval 93">
              <a:extLst>
                <a:ext uri="{FF2B5EF4-FFF2-40B4-BE49-F238E27FC236}">
                  <a16:creationId xmlns:a16="http://schemas.microsoft.com/office/drawing/2014/main" id="{1E6EB240-310E-488E-8287-C83E1AE3C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pic>
          <p:nvPicPr>
            <p:cNvPr id="30" name="Picture 94">
              <a:extLst>
                <a:ext uri="{FF2B5EF4-FFF2-40B4-BE49-F238E27FC236}">
                  <a16:creationId xmlns:a16="http://schemas.microsoft.com/office/drawing/2014/main" id="{BC44CD5D-CEF3-47C5-8F36-6F46D890D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95">
            <a:extLst>
              <a:ext uri="{FF2B5EF4-FFF2-40B4-BE49-F238E27FC236}">
                <a16:creationId xmlns:a16="http://schemas.microsoft.com/office/drawing/2014/main" id="{0D3D6C58-414C-4D0B-AE88-CADB221A2708}"/>
              </a:ext>
            </a:extLst>
          </p:cNvPr>
          <p:cNvGrpSpPr>
            <a:grpSpLocks/>
          </p:cNvGrpSpPr>
          <p:nvPr/>
        </p:nvGrpSpPr>
        <p:grpSpPr bwMode="auto">
          <a:xfrm>
            <a:off x="1327238" y="1624346"/>
            <a:ext cx="392112" cy="357188"/>
            <a:chOff x="1920" y="2688"/>
            <a:chExt cx="240" cy="240"/>
          </a:xfrm>
        </p:grpSpPr>
        <p:sp>
          <p:nvSpPr>
            <p:cNvPr id="25" name="Oval 96">
              <a:extLst>
                <a:ext uri="{FF2B5EF4-FFF2-40B4-BE49-F238E27FC236}">
                  <a16:creationId xmlns:a16="http://schemas.microsoft.com/office/drawing/2014/main" id="{C3F27316-57F1-4BD7-87D7-A3C6FBDA2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26" name="Oval 97">
              <a:extLst>
                <a:ext uri="{FF2B5EF4-FFF2-40B4-BE49-F238E27FC236}">
                  <a16:creationId xmlns:a16="http://schemas.microsoft.com/office/drawing/2014/main" id="{BBC525B7-EC4C-4EFF-86DF-BF772B52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pic>
          <p:nvPicPr>
            <p:cNvPr id="27" name="Picture 98">
              <a:extLst>
                <a:ext uri="{FF2B5EF4-FFF2-40B4-BE49-F238E27FC236}">
                  <a16:creationId xmlns:a16="http://schemas.microsoft.com/office/drawing/2014/main" id="{4AC7F355-B333-46E8-9579-CCE6EE2F2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084E8258-EA3D-4321-B497-D36DD8F45947}"/>
              </a:ext>
            </a:extLst>
          </p:cNvPr>
          <p:cNvGrpSpPr>
            <a:grpSpLocks/>
          </p:cNvGrpSpPr>
          <p:nvPr/>
        </p:nvGrpSpPr>
        <p:grpSpPr bwMode="auto">
          <a:xfrm>
            <a:off x="1967000" y="1662446"/>
            <a:ext cx="392113" cy="357188"/>
            <a:chOff x="1920" y="2688"/>
            <a:chExt cx="240" cy="240"/>
          </a:xfrm>
        </p:grpSpPr>
        <p:sp>
          <p:nvSpPr>
            <p:cNvPr id="22" name="Oval 100">
              <a:extLst>
                <a:ext uri="{FF2B5EF4-FFF2-40B4-BE49-F238E27FC236}">
                  <a16:creationId xmlns:a16="http://schemas.microsoft.com/office/drawing/2014/main" id="{751422A9-51A9-4A13-B577-A806616E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sp>
          <p:nvSpPr>
            <p:cNvPr id="23" name="Oval 101">
              <a:extLst>
                <a:ext uri="{FF2B5EF4-FFF2-40B4-BE49-F238E27FC236}">
                  <a16:creationId xmlns:a16="http://schemas.microsoft.com/office/drawing/2014/main" id="{9CFC40B9-CF3C-45AE-8838-7F563BB0E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/>
            </a:p>
          </p:txBody>
        </p:sp>
        <p:pic>
          <p:nvPicPr>
            <p:cNvPr id="24" name="Picture 102">
              <a:extLst>
                <a:ext uri="{FF2B5EF4-FFF2-40B4-BE49-F238E27FC236}">
                  <a16:creationId xmlns:a16="http://schemas.microsoft.com/office/drawing/2014/main" id="{65C84987-A508-464E-AB6C-4C63E1CE8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 Box 103">
            <a:extLst>
              <a:ext uri="{FF2B5EF4-FFF2-40B4-BE49-F238E27FC236}">
                <a16:creationId xmlns:a16="http://schemas.microsoft.com/office/drawing/2014/main" id="{397499EE-5539-49D0-B408-D7E18C51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00" y="2195846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200"/>
              <a:t>Brainstorming, creativity meetings, etc.</a:t>
            </a:r>
          </a:p>
        </p:txBody>
      </p:sp>
      <p:sp>
        <p:nvSpPr>
          <p:cNvPr id="15" name="Text Box 104">
            <a:extLst>
              <a:ext uri="{FF2B5EF4-FFF2-40B4-BE49-F238E27FC236}">
                <a16:creationId xmlns:a16="http://schemas.microsoft.com/office/drawing/2014/main" id="{59D847D2-0F38-4D24-BE7A-520BB1A0F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88" y="4481846"/>
            <a:ext cx="1284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200"/>
              <a:t>Documentation analyses</a:t>
            </a:r>
          </a:p>
        </p:txBody>
      </p:sp>
      <p:sp>
        <p:nvSpPr>
          <p:cNvPr id="16" name="Text Box 105">
            <a:extLst>
              <a:ext uri="{FF2B5EF4-FFF2-40B4-BE49-F238E27FC236}">
                <a16:creationId xmlns:a16="http://schemas.microsoft.com/office/drawing/2014/main" id="{5A81A03D-9B2E-4912-ABAC-1A39A1316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400" y="4024646"/>
            <a:ext cx="1054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900"/>
              <a:t>Documentation</a:t>
            </a:r>
          </a:p>
          <a:p>
            <a:pPr algn="ctr">
              <a:spcBef>
                <a:spcPct val="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900"/>
              <a:t>« tagging»</a:t>
            </a:r>
            <a:r>
              <a:rPr lang="fr-FR" altLang="fr-FR" sz="900"/>
              <a:t> </a:t>
            </a:r>
          </a:p>
        </p:txBody>
      </p:sp>
      <p:pic>
        <p:nvPicPr>
          <p:cNvPr id="17" name="Picture 106" descr="C:\Documents and Settings\Daniel Krob\Bureau\Stabilo-boss.JPG">
            <a:extLst>
              <a:ext uri="{FF2B5EF4-FFF2-40B4-BE49-F238E27FC236}">
                <a16:creationId xmlns:a16="http://schemas.microsoft.com/office/drawing/2014/main" id="{D9DB14BC-646F-474E-8EAC-302C7ED6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00" y="2913396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107">
            <a:extLst>
              <a:ext uri="{FF2B5EF4-FFF2-40B4-BE49-F238E27FC236}">
                <a16:creationId xmlns:a16="http://schemas.microsoft.com/office/drawing/2014/main" id="{43466C3C-A429-4AEF-9D5C-59752A1527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9763" y="3630946"/>
            <a:ext cx="1179512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19" name="Line 108">
            <a:extLst>
              <a:ext uri="{FF2B5EF4-FFF2-40B4-BE49-F238E27FC236}">
                <a16:creationId xmlns:a16="http://schemas.microsoft.com/office/drawing/2014/main" id="{1E8493AF-57A1-41A8-ACD2-B71A521C5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400" y="1586246"/>
            <a:ext cx="1158875" cy="477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20" name="Line 112">
            <a:extLst>
              <a:ext uri="{FF2B5EF4-FFF2-40B4-BE49-F238E27FC236}">
                <a16:creationId xmlns:a16="http://schemas.microsoft.com/office/drawing/2014/main" id="{4B099EDA-39CB-429F-BEAE-54243D15B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588" y="27482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21" name="Text Box 113">
            <a:extLst>
              <a:ext uri="{FF2B5EF4-FFF2-40B4-BE49-F238E27FC236}">
                <a16:creationId xmlns:a16="http://schemas.microsoft.com/office/drawing/2014/main" id="{681AC399-AC1A-4F57-8033-AE2C09842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42" y="5159700"/>
            <a:ext cx="8286316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fr-FR" altLang="fr-FR" sz="1600" dirty="0"/>
              <a:t> </a:t>
            </a:r>
            <a:r>
              <a:rPr lang="en-US" altLang="fr-FR" sz="1600" dirty="0"/>
              <a:t>« 6 W » method in practice: explore </a:t>
            </a:r>
            <a:r>
              <a:rPr lang="en-US" altLang="fr-FR" sz="1600" b="1" dirty="0">
                <a:solidFill>
                  <a:srgbClr val="FF0000"/>
                </a:solidFill>
              </a:rPr>
              <a:t>system outside </a:t>
            </a:r>
            <a:r>
              <a:rPr lang="en-US" altLang="fr-FR" sz="1600" dirty="0"/>
              <a:t>through creativity meetings, brainstorming sessions , documentation analyses, interviews, etc. In case of a </a:t>
            </a:r>
            <a:r>
              <a:rPr lang="en-US" altLang="fr-FR" sz="1600" b="1" dirty="0">
                <a:solidFill>
                  <a:srgbClr val="003399"/>
                </a:solidFill>
              </a:rPr>
              <a:t>component design</a:t>
            </a:r>
            <a:r>
              <a:rPr lang="en-US" altLang="fr-FR" sz="1600" dirty="0"/>
              <a:t>, the </a:t>
            </a:r>
            <a:r>
              <a:rPr lang="en-US" altLang="fr-FR" sz="1600" b="1" dirty="0">
                <a:solidFill>
                  <a:srgbClr val="003399"/>
                </a:solidFill>
              </a:rPr>
              <a:t>vehicle environment diagram </a:t>
            </a:r>
            <a:r>
              <a:rPr lang="en-US" altLang="fr-FR" sz="1600" dirty="0"/>
              <a:t>and the </a:t>
            </a:r>
            <a:r>
              <a:rPr lang="en-US" altLang="fr-FR" sz="1600" b="1" dirty="0">
                <a:solidFill>
                  <a:srgbClr val="003399"/>
                </a:solidFill>
              </a:rPr>
              <a:t>components architecture of the vehicle</a:t>
            </a:r>
            <a:r>
              <a:rPr lang="en-US" altLang="fr-FR" sz="1600" dirty="0"/>
              <a:t> are also </a:t>
            </a:r>
            <a:r>
              <a:rPr lang="en-US" altLang="fr-FR" sz="1600" b="1" dirty="0">
                <a:solidFill>
                  <a:srgbClr val="FF0000"/>
                </a:solidFill>
              </a:rPr>
              <a:t>major inputs sources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166445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F7BE8-6E9C-4678-9D40-048D40EC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54" y="188640"/>
            <a:ext cx="7248246" cy="540000"/>
          </a:xfrm>
        </p:spPr>
        <p:txBody>
          <a:bodyPr/>
          <a:lstStyle/>
          <a:p>
            <a:r>
              <a:rPr lang="en-US" dirty="0"/>
              <a:t>Environment architecture – Step 5: specify external interfaces (1/2)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C3ECDE11-D8D4-49C0-9C82-B1287F4DD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93D5CA-5B53-48A2-B090-13EFDFA81C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44353D63-C132-4C9B-8550-C87B8278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80656"/>
            <a:ext cx="8382000" cy="35512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AADABD-1A9A-4C84-B1DA-38485CB95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669" y="1206733"/>
            <a:ext cx="1463675" cy="812800"/>
          </a:xfrm>
          <a:prstGeom prst="rect">
            <a:avLst/>
          </a:prstGeom>
          <a:noFill/>
          <a:ln w="28575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188913" indent="-188913" algn="ctr">
              <a:defRPr/>
            </a:pPr>
            <a:r>
              <a:rPr lang="fr-FR" sz="14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24EFE-823A-480F-93F8-B98E5A682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969" y="1206733"/>
            <a:ext cx="1365250" cy="812800"/>
          </a:xfrm>
          <a:prstGeom prst="rect">
            <a:avLst/>
          </a:prstGeom>
          <a:noFill/>
          <a:ln w="28575" algn="ctr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188913" indent="-188913" algn="ctr">
              <a:defRPr/>
            </a:pPr>
            <a:r>
              <a:rPr lang="fr-FR" sz="14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5C5F3-625B-4787-B65E-FC41CEC87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219" y="1502976"/>
            <a:ext cx="209550" cy="233014"/>
          </a:xfrm>
          <a:prstGeom prst="rect">
            <a:avLst/>
          </a:prstGeom>
          <a:solidFill>
            <a:schemeClr val="bg1"/>
          </a:solidFill>
          <a:ln w="28575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endParaRPr lang="fr-F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C626D0-DA64-42C8-B8F5-0E970AF1C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669" y="1502976"/>
            <a:ext cx="209550" cy="233014"/>
          </a:xfrm>
          <a:prstGeom prst="rect">
            <a:avLst/>
          </a:prstGeom>
          <a:solidFill>
            <a:schemeClr val="bg1"/>
          </a:solidFill>
          <a:ln w="28575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endParaRPr lang="fr-F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AutoShape 1119">
            <a:extLst>
              <a:ext uri="{FF2B5EF4-FFF2-40B4-BE49-F238E27FC236}">
                <a16:creationId xmlns:a16="http://schemas.microsoft.com/office/drawing/2014/main" id="{46FB2FE5-37BF-405F-A522-D260B56C2266}"/>
              </a:ext>
            </a:extLst>
          </p:cNvPr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2926769" y="1619483"/>
            <a:ext cx="3263900" cy="0"/>
          </a:xfrm>
          <a:prstGeom prst="straightConnector1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Line 1121">
            <a:extLst>
              <a:ext uri="{FF2B5EF4-FFF2-40B4-BE49-F238E27FC236}">
                <a16:creationId xmlns:a16="http://schemas.microsoft.com/office/drawing/2014/main" id="{A92E60B5-FAB7-4D6B-9B81-8998BDA39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157" y="1478196"/>
            <a:ext cx="1025525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endParaRPr lang="fr-F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122">
            <a:extLst>
              <a:ext uri="{FF2B5EF4-FFF2-40B4-BE49-F238E27FC236}">
                <a16:creationId xmlns:a16="http://schemas.microsoft.com/office/drawing/2014/main" id="{EC331A22-1EB7-4707-8485-F4916AB6B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157" y="1749658"/>
            <a:ext cx="1025525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 type="triangle" w="med" len="med"/>
            <a:tailEnd/>
          </a:ln>
          <a:effectLst/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endParaRPr lang="fr-FR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1139">
            <a:extLst>
              <a:ext uri="{FF2B5EF4-FFF2-40B4-BE49-F238E27FC236}">
                <a16:creationId xmlns:a16="http://schemas.microsoft.com/office/drawing/2014/main" id="{8780BA74-5441-49E3-BAE7-C90E52522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406" y="1889358"/>
            <a:ext cx="1246152" cy="24840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sz="1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exchanged</a:t>
            </a:r>
          </a:p>
        </p:txBody>
      </p:sp>
      <p:grpSp>
        <p:nvGrpSpPr>
          <p:cNvPr id="15" name="Group 1131">
            <a:extLst>
              <a:ext uri="{FF2B5EF4-FFF2-40B4-BE49-F238E27FC236}">
                <a16:creationId xmlns:a16="http://schemas.microsoft.com/office/drawing/2014/main" id="{5503D1A4-587D-49B8-9157-0E4201305CA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98195" y="1668703"/>
            <a:ext cx="684212" cy="532249"/>
            <a:chOff x="151" y="1000"/>
            <a:chExt cx="1086" cy="1175"/>
          </a:xfrm>
        </p:grpSpPr>
        <p:sp>
          <p:nvSpPr>
            <p:cNvPr id="24" name="Oval 1132">
              <a:extLst>
                <a:ext uri="{FF2B5EF4-FFF2-40B4-BE49-F238E27FC236}">
                  <a16:creationId xmlns:a16="http://schemas.microsoft.com/office/drawing/2014/main" id="{4F18E9C5-ED9F-4E73-83CD-C67975DEC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1000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sp>
          <p:nvSpPr>
            <p:cNvPr id="25" name="Oval 1133">
              <a:extLst>
                <a:ext uri="{FF2B5EF4-FFF2-40B4-BE49-F238E27FC236}">
                  <a16:creationId xmlns:a16="http://schemas.microsoft.com/office/drawing/2014/main" id="{FCC97D61-3594-4545-803A-A70925D4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" y="1452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sp>
          <p:nvSpPr>
            <p:cNvPr id="26" name="Oval 1134">
              <a:extLst>
                <a:ext uri="{FF2B5EF4-FFF2-40B4-BE49-F238E27FC236}">
                  <a16:creationId xmlns:a16="http://schemas.microsoft.com/office/drawing/2014/main" id="{3B3B4983-C0A2-4789-B14F-0555EC64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452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cxnSp>
          <p:nvCxnSpPr>
            <p:cNvPr id="27" name="AutoShape 1135">
              <a:extLst>
                <a:ext uri="{FF2B5EF4-FFF2-40B4-BE49-F238E27FC236}">
                  <a16:creationId xmlns:a16="http://schemas.microsoft.com/office/drawing/2014/main" id="{66235F89-400F-4F0D-B48B-B354A47B70F6}"/>
                </a:ext>
              </a:extLst>
            </p:cNvPr>
            <p:cNvCxnSpPr>
              <a:cxnSpLocks noChangeShapeType="1"/>
              <a:stCxn id="25" idx="5"/>
              <a:endCxn id="26" idx="3"/>
            </p:cNvCxnSpPr>
            <p:nvPr/>
          </p:nvCxnSpPr>
          <p:spPr bwMode="auto">
            <a:xfrm rot="5400000" flipV="1">
              <a:off x="670" y="1810"/>
              <a:ext cx="28" cy="518"/>
            </a:xfrm>
            <a:prstGeom prst="curvedConnector3">
              <a:avLst>
                <a:gd name="adj1" fmla="val 2177654"/>
              </a:avLst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1136">
              <a:extLst>
                <a:ext uri="{FF2B5EF4-FFF2-40B4-BE49-F238E27FC236}">
                  <a16:creationId xmlns:a16="http://schemas.microsoft.com/office/drawing/2014/main" id="{80D1A455-D387-4932-A70B-443E71FAD005}"/>
                </a:ext>
              </a:extLst>
            </p:cNvPr>
            <p:cNvCxnSpPr>
              <a:cxnSpLocks noChangeShapeType="1"/>
              <a:stCxn id="26" idx="0"/>
              <a:endCxn id="24" idx="6"/>
            </p:cNvCxnSpPr>
            <p:nvPr/>
          </p:nvCxnSpPr>
          <p:spPr bwMode="auto">
            <a:xfrm rot="5400000" flipH="1">
              <a:off x="939" y="1320"/>
              <a:ext cx="90" cy="173"/>
            </a:xfrm>
            <a:prstGeom prst="curvedConnector2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1137">
              <a:extLst>
                <a:ext uri="{FF2B5EF4-FFF2-40B4-BE49-F238E27FC236}">
                  <a16:creationId xmlns:a16="http://schemas.microsoft.com/office/drawing/2014/main" id="{49679ACF-D305-430E-9E1B-B0F74A0634CD}"/>
                </a:ext>
              </a:extLst>
            </p:cNvPr>
            <p:cNvCxnSpPr>
              <a:cxnSpLocks noChangeShapeType="1"/>
              <a:stCxn id="24" idx="2"/>
              <a:endCxn id="25" idx="0"/>
            </p:cNvCxnSpPr>
            <p:nvPr/>
          </p:nvCxnSpPr>
          <p:spPr bwMode="auto">
            <a:xfrm rot="10800000" flipV="1">
              <a:off x="317" y="1362"/>
              <a:ext cx="247" cy="90"/>
            </a:xfrm>
            <a:prstGeom prst="curvedConnector2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1138">
              <a:extLst>
                <a:ext uri="{FF2B5EF4-FFF2-40B4-BE49-F238E27FC236}">
                  <a16:creationId xmlns:a16="http://schemas.microsoft.com/office/drawing/2014/main" id="{0503F580-20E5-4761-8E0C-54EE9E44DEE5}"/>
                </a:ext>
              </a:extLst>
            </p:cNvPr>
            <p:cNvCxnSpPr>
              <a:cxnSpLocks noChangeShapeType="1"/>
              <a:stCxn id="24" idx="2"/>
              <a:endCxn id="26" idx="2"/>
            </p:cNvCxnSpPr>
            <p:nvPr/>
          </p:nvCxnSpPr>
          <p:spPr bwMode="auto">
            <a:xfrm rot="10800000" flipH="1" flipV="1">
              <a:off x="564" y="1362"/>
              <a:ext cx="340" cy="452"/>
            </a:xfrm>
            <a:prstGeom prst="curvedConnector3">
              <a:avLst>
                <a:gd name="adj1" fmla="val -106718"/>
              </a:avLst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131">
            <a:extLst>
              <a:ext uri="{FF2B5EF4-FFF2-40B4-BE49-F238E27FC236}">
                <a16:creationId xmlns:a16="http://schemas.microsoft.com/office/drawing/2014/main" id="{EC4F41EB-2FE5-4BEC-A801-BAF3F3ADC98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539797" y="1057513"/>
            <a:ext cx="681036" cy="532251"/>
            <a:chOff x="151" y="1003"/>
            <a:chExt cx="1081" cy="1175"/>
          </a:xfrm>
        </p:grpSpPr>
        <p:sp>
          <p:nvSpPr>
            <p:cNvPr id="17" name="Oval 1132">
              <a:extLst>
                <a:ext uri="{FF2B5EF4-FFF2-40B4-BE49-F238E27FC236}">
                  <a16:creationId xmlns:a16="http://schemas.microsoft.com/office/drawing/2014/main" id="{C4BA2856-8539-4CAC-8193-05FAE1E4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" y="1003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sp>
          <p:nvSpPr>
            <p:cNvPr id="18" name="Oval 1133">
              <a:extLst>
                <a:ext uri="{FF2B5EF4-FFF2-40B4-BE49-F238E27FC236}">
                  <a16:creationId xmlns:a16="http://schemas.microsoft.com/office/drawing/2014/main" id="{73DD2BAF-0D74-4047-BD9A-E2C0E547C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" y="1455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sp>
          <p:nvSpPr>
            <p:cNvPr id="19" name="Oval 1134">
              <a:extLst>
                <a:ext uri="{FF2B5EF4-FFF2-40B4-BE49-F238E27FC236}">
                  <a16:creationId xmlns:a16="http://schemas.microsoft.com/office/drawing/2014/main" id="{FA1B2F30-40EE-410F-893F-35A45EE99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455"/>
              <a:ext cx="333" cy="723"/>
            </a:xfrm>
            <a:prstGeom prst="ellipse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900">
                <a:cs typeface="Arial" panose="020B0604020202020204" pitchFamily="34" charset="0"/>
              </a:endParaRPr>
            </a:p>
          </p:txBody>
        </p:sp>
        <p:cxnSp>
          <p:nvCxnSpPr>
            <p:cNvPr id="20" name="AutoShape 1135">
              <a:extLst>
                <a:ext uri="{FF2B5EF4-FFF2-40B4-BE49-F238E27FC236}">
                  <a16:creationId xmlns:a16="http://schemas.microsoft.com/office/drawing/2014/main" id="{8BF88D2E-A6EC-47C4-863E-D69BC1FD7A88}"/>
                </a:ext>
              </a:extLst>
            </p:cNvPr>
            <p:cNvCxnSpPr>
              <a:cxnSpLocks noChangeShapeType="1"/>
              <a:stCxn id="18" idx="5"/>
              <a:endCxn id="19" idx="3"/>
            </p:cNvCxnSpPr>
            <p:nvPr/>
          </p:nvCxnSpPr>
          <p:spPr bwMode="auto">
            <a:xfrm rot="5400000" flipV="1">
              <a:off x="667" y="1816"/>
              <a:ext cx="28" cy="513"/>
            </a:xfrm>
            <a:prstGeom prst="curvedConnector3">
              <a:avLst>
                <a:gd name="adj1" fmla="val 2177654"/>
              </a:avLst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136">
              <a:extLst>
                <a:ext uri="{FF2B5EF4-FFF2-40B4-BE49-F238E27FC236}">
                  <a16:creationId xmlns:a16="http://schemas.microsoft.com/office/drawing/2014/main" id="{30431300-B774-475D-99FF-96955230C413}"/>
                </a:ext>
              </a:extLst>
            </p:cNvPr>
            <p:cNvCxnSpPr>
              <a:cxnSpLocks noChangeShapeType="1"/>
              <a:stCxn id="19" idx="0"/>
              <a:endCxn id="17" idx="6"/>
            </p:cNvCxnSpPr>
            <p:nvPr/>
          </p:nvCxnSpPr>
          <p:spPr bwMode="auto">
            <a:xfrm rot="5400000" flipH="1">
              <a:off x="934" y="1323"/>
              <a:ext cx="90" cy="174"/>
            </a:xfrm>
            <a:prstGeom prst="curvedConnector2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137">
              <a:extLst>
                <a:ext uri="{FF2B5EF4-FFF2-40B4-BE49-F238E27FC236}">
                  <a16:creationId xmlns:a16="http://schemas.microsoft.com/office/drawing/2014/main" id="{DC4C5E10-AD3A-41C5-84FA-4A61481968EC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 rot="10800000" flipV="1">
              <a:off x="317" y="1365"/>
              <a:ext cx="242" cy="90"/>
            </a:xfrm>
            <a:prstGeom prst="curvedConnector2">
              <a:avLst/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1138">
              <a:extLst>
                <a:ext uri="{FF2B5EF4-FFF2-40B4-BE49-F238E27FC236}">
                  <a16:creationId xmlns:a16="http://schemas.microsoft.com/office/drawing/2014/main" id="{65B835AC-AEF6-47F9-AC36-B01E70E65446}"/>
                </a:ext>
              </a:extLst>
            </p:cNvPr>
            <p:cNvCxnSpPr>
              <a:cxnSpLocks noChangeShapeType="1"/>
              <a:stCxn id="17" idx="2"/>
              <a:endCxn id="19" idx="2"/>
            </p:cNvCxnSpPr>
            <p:nvPr/>
          </p:nvCxnSpPr>
          <p:spPr bwMode="auto">
            <a:xfrm rot="10800000" flipH="1" flipV="1">
              <a:off x="559" y="1365"/>
              <a:ext cx="340" cy="452"/>
            </a:xfrm>
            <a:prstGeom prst="curvedConnector3">
              <a:avLst>
                <a:gd name="adj1" fmla="val -106721"/>
              </a:avLst>
            </a:prstGeom>
            <a:noFill/>
            <a:ln w="28575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Text Box 4">
            <a:extLst>
              <a:ext uri="{FF2B5EF4-FFF2-40B4-BE49-F238E27FC236}">
                <a16:creationId xmlns:a16="http://schemas.microsoft.com/office/drawing/2014/main" id="{2A7F2117-C5A8-4BDE-AB35-0F962C1B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1" y="6065783"/>
            <a:ext cx="8579856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spcAft>
                <a:spcPct val="0"/>
              </a:spcAft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>
                <a:solidFill>
                  <a:srgbClr val="000000"/>
                </a:solidFill>
              </a:rPr>
              <a:t>Key </a:t>
            </a:r>
            <a:r>
              <a:rPr lang="en-US" altLang="fr-FR" sz="1600" b="1">
                <a:solidFill>
                  <a:srgbClr val="000000"/>
                </a:solidFill>
              </a:rPr>
              <a:t>generic features </a:t>
            </a:r>
            <a:r>
              <a:rPr lang="en-US" altLang="fr-FR" sz="1600">
                <a:solidFill>
                  <a:srgbClr val="000000"/>
                </a:solidFill>
              </a:rPr>
              <a:t>of an interface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559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A77BC-36C5-4B6D-BB51-F892973C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54" y="188640"/>
            <a:ext cx="7248246" cy="540000"/>
          </a:xfrm>
        </p:spPr>
        <p:txBody>
          <a:bodyPr/>
          <a:lstStyle/>
          <a:p>
            <a:r>
              <a:rPr lang="en-US" dirty="0"/>
              <a:t>Environment architecture – Step 5: specify external interfaces (2/2)</a:t>
            </a:r>
            <a:br>
              <a:rPr lang="en-US" dirty="0"/>
            </a:br>
            <a:r>
              <a:rPr lang="en-US" b="0" dirty="0"/>
              <a:t>Example of the external interface between a car and a gas station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3199E6-63A9-4C54-906F-84D720301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71A8AD-F747-4850-9CF8-E060781812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606226"/>
            <a:ext cx="2133600" cy="365125"/>
          </a:xfrm>
        </p:spPr>
        <p:txBody>
          <a:bodyPr/>
          <a:lstStyle/>
          <a:p>
            <a:fld id="{B5FF5F6B-36A1-4848-89EC-A94C07F2D9C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7" name="Group 164">
            <a:extLst>
              <a:ext uri="{FF2B5EF4-FFF2-40B4-BE49-F238E27FC236}">
                <a16:creationId xmlns:a16="http://schemas.microsoft.com/office/drawing/2014/main" id="{84AB8984-1BAF-493F-AD36-E13D7FAD42E5}"/>
              </a:ext>
            </a:extLst>
          </p:cNvPr>
          <p:cNvGraphicFramePr>
            <a:graphicFrameLocks noGrp="1"/>
          </p:cNvGraphicFramePr>
          <p:nvPr/>
        </p:nvGraphicFramePr>
        <p:xfrm>
          <a:off x="3231856" y="1007423"/>
          <a:ext cx="5527675" cy="4907152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Interface characteristics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Interface between fuel nozzle and car</a:t>
                      </a:r>
                    </a:p>
                  </a:txBody>
                  <a:tcPr marL="91449" marR="91449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Interacting systems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Car, fuel, fuel nozzle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Medium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fuel nozzle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Interaction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type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Mechanical &amp; chemical interactions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Exchanged flows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Fuel, gas &amp; forces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Interface lifecycle</a:t>
                      </a:r>
                    </a:p>
                  </a:txBody>
                  <a:tcPr marL="91449" marR="91449" marT="45726" marB="4572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Interface access granted/not granted, fuel nozzle present/not present, fuel present/not present, …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Nominal </a:t>
                      </a:r>
                      <a:b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operation</a:t>
                      </a:r>
                    </a:p>
                  </a:txBody>
                  <a:tcPr marL="91449" marR="91449" marT="45726" marB="4572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Plug the fuel nozzle onto the car and refuel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Abnormal operation</a:t>
                      </a:r>
                    </a:p>
                  </a:txBody>
                  <a:tcPr marL="91449" marR="91449" marT="45726" marB="4572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Fuel reflux, fuel tank blocked of choked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Interaction points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Fuel tank filling neck (inner), fuel nozzle (outer)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Constraints</a:t>
                      </a:r>
                    </a:p>
                  </a:txBody>
                  <a:tcPr marT="45731" marB="45731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 interface shall allow air flow to pass in order to equilibrate inner and outer pressure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1B5CA5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 interface shall withstand the lever induced by the fuel system</a:t>
                      </a:r>
                    </a:p>
                  </a:txBody>
                  <a:tcPr marL="90009" marR="90009" marT="46791" marB="4679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050" name="Picture 2" descr="Résultat de recherche d'images pour &quot;refuel&quot;">
            <a:extLst>
              <a:ext uri="{FF2B5EF4-FFF2-40B4-BE49-F238E27FC236}">
                <a16:creationId xmlns:a16="http://schemas.microsoft.com/office/drawing/2014/main" id="{A7215134-AACD-4DD7-9E19-68BE226A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"/>
          <a:stretch/>
        </p:blipFill>
        <p:spPr bwMode="auto">
          <a:xfrm>
            <a:off x="352315" y="1500748"/>
            <a:ext cx="2476917" cy="36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41F44DE7-1BA3-40B3-8FD6-144BF7F7D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75" y="6082400"/>
            <a:ext cx="7777162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 dirty="0">
                <a:cs typeface="Arial" panose="020B0604020202020204" pitchFamily="34" charset="0"/>
              </a:rPr>
              <a:t>Each</a:t>
            </a:r>
            <a:r>
              <a:rPr lang="en-US" altLang="fr-FR" sz="1600" b="1" dirty="0">
                <a:cs typeface="Arial" panose="020B0604020202020204" pitchFamily="34" charset="0"/>
              </a:rPr>
              <a:t> </a:t>
            </a:r>
            <a:r>
              <a:rPr lang="en-US" altLang="fr-FR" sz="1600" b="1" dirty="0">
                <a:solidFill>
                  <a:srgbClr val="FF0000"/>
                </a:solidFill>
                <a:cs typeface="Arial" panose="020B0604020202020204" pitchFamily="34" charset="0"/>
              </a:rPr>
              <a:t>external interface </a:t>
            </a:r>
            <a:r>
              <a:rPr lang="en-US" altLang="fr-FR" sz="1600" dirty="0">
                <a:cs typeface="Arial" panose="020B0604020202020204" pitchFamily="34" charset="0"/>
              </a:rPr>
              <a:t>of the </a:t>
            </a: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target system </a:t>
            </a:r>
            <a:r>
              <a:rPr lang="en-US" altLang="fr-FR" sz="1600" dirty="0">
                <a:cs typeface="Arial" panose="020B0604020202020204" pitchFamily="34" charset="0"/>
              </a:rPr>
              <a:t>shall be precisely described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51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328738" y="3224450"/>
            <a:ext cx="7067642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385" y="1858174"/>
            <a:ext cx="7892070" cy="359655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3.1 – Environment architecture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3.2 – Lifecycle definition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3.3 – Needs architecture &amp; allocation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3.4 – Use case analysis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Requirements engineering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Functional architecture</a:t>
            </a:r>
          </a:p>
          <a:p>
            <a:endParaRPr lang="en-US" sz="2000" dirty="0"/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BD1176A-4C83-40E8-9E22-EE7912B70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103" y="1350170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103" y="1881158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103" y="2419279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103" y="4515073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680103" y="501824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6242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FF7A2AE6-077D-453B-883A-23EADBB9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6" y="876298"/>
            <a:ext cx="5771511" cy="41745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13E34F-92D6-465E-ACF0-7C550531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definition concepts</a:t>
            </a:r>
            <a:br>
              <a:rPr lang="en-US" dirty="0"/>
            </a:br>
            <a:r>
              <a:rPr lang="en-US" b="0" dirty="0"/>
              <a:t>Lifecycle &amp; lifecycle phase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C351AB-9F3F-426F-A69F-4DA983EF9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45CF03-B4BB-46B0-96E3-700689079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47A3A14B-A5FF-4640-82D8-4EE7BE3C9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74" y="3489013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Integrated cooling module</a:t>
            </a:r>
          </a:p>
        </p:txBody>
      </p:sp>
      <p:sp>
        <p:nvSpPr>
          <p:cNvPr id="8" name="Rectangle 1031">
            <a:extLst>
              <a:ext uri="{FF2B5EF4-FFF2-40B4-BE49-F238E27FC236}">
                <a16:creationId xmlns:a16="http://schemas.microsoft.com/office/drawing/2014/main" id="{C74EB600-CA42-45B6-B61E-76E4F003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2" y="5381973"/>
            <a:ext cx="808069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ct val="0"/>
              </a:spcBef>
              <a:buClr>
                <a:srgbClr val="1B5CA5"/>
              </a:buClr>
              <a:buSzTx/>
              <a:buFont typeface="Arial" panose="020B0604020202020204" pitchFamily="34" charset="0"/>
              <a:buNone/>
            </a:pPr>
            <a:r>
              <a:rPr lang="en-US" altLang="fr-FR" sz="1600"/>
              <a:t>The </a:t>
            </a:r>
            <a:r>
              <a:rPr lang="en-US" altLang="fr-FR" sz="1600" b="1">
                <a:solidFill>
                  <a:srgbClr val="993366"/>
                </a:solidFill>
              </a:rPr>
              <a:t>system </a:t>
            </a:r>
            <a:r>
              <a:rPr lang="en-US" altLang="fr-FR" sz="1600" b="1">
                <a:solidFill>
                  <a:srgbClr val="FF0000"/>
                </a:solidFill>
              </a:rPr>
              <a:t>lifecycle </a:t>
            </a:r>
            <a:r>
              <a:rPr lang="en-US" altLang="fr-FR" sz="1600"/>
              <a:t>is the synthesis of its </a:t>
            </a:r>
            <a:r>
              <a:rPr lang="en-US" altLang="fr-FR" sz="1600" b="1">
                <a:solidFill>
                  <a:srgbClr val="FF0000"/>
                </a:solidFill>
              </a:rPr>
              <a:t>lifecycle phases</a:t>
            </a:r>
            <a:r>
              <a:rPr lang="en-US" altLang="fr-FR" sz="1600" b="1"/>
              <a:t>,</a:t>
            </a:r>
            <a:r>
              <a:rPr lang="en-US" altLang="fr-FR" sz="1600"/>
              <a:t> namely its life periods as perceived by its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environment</a:t>
            </a:r>
            <a:r>
              <a:rPr lang="en-US" altLang="fr-FR" sz="1600" b="1"/>
              <a:t> </a:t>
            </a:r>
            <a:r>
              <a:rPr lang="en-US" altLang="fr-FR" sz="1600"/>
              <a:t>(customers, end-users, supporting systems, technical infrastructures, etc.) when the exchanges or use made with the </a:t>
            </a:r>
            <a:r>
              <a:rPr lang="en-US" altLang="fr-FR" sz="1600" b="1">
                <a:solidFill>
                  <a:srgbClr val="993366"/>
                </a:solidFill>
              </a:rPr>
              <a:t>system</a:t>
            </a:r>
            <a:r>
              <a:rPr lang="en-US" altLang="fr-FR" sz="1600"/>
              <a:t> are stable</a:t>
            </a:r>
          </a:p>
        </p:txBody>
      </p:sp>
      <p:sp>
        <p:nvSpPr>
          <p:cNvPr id="10" name="Text Box 1036">
            <a:extLst>
              <a:ext uri="{FF2B5EF4-FFF2-40B4-BE49-F238E27FC236}">
                <a16:creationId xmlns:a16="http://schemas.microsoft.com/office/drawing/2014/main" id="{0F74AD01-0F2D-4E3F-B741-5A4523B47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69" y="1123286"/>
            <a:ext cx="2156451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>
                <a:solidFill>
                  <a:srgbClr val="FF0000"/>
                </a:solidFill>
              </a:rPr>
              <a:t>Events</a:t>
            </a:r>
            <a:r>
              <a:rPr lang="en-US" altLang="fr-FR" sz="900"/>
              <a:t> that trigger « immediately » an lifecycle phase change </a:t>
            </a:r>
          </a:p>
        </p:txBody>
      </p:sp>
      <p:sp>
        <p:nvSpPr>
          <p:cNvPr id="11" name="Line 1037">
            <a:extLst>
              <a:ext uri="{FF2B5EF4-FFF2-40B4-BE49-F238E27FC236}">
                <a16:creationId xmlns:a16="http://schemas.microsoft.com/office/drawing/2014/main" id="{B135D389-9054-4478-8340-41E90EC01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0797" y="1536037"/>
            <a:ext cx="940433" cy="39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2" name="Line 1038">
            <a:extLst>
              <a:ext uri="{FF2B5EF4-FFF2-40B4-BE49-F238E27FC236}">
                <a16:creationId xmlns:a16="http://schemas.microsoft.com/office/drawing/2014/main" id="{C18E8E27-BA76-43BE-AD8A-9D026972C2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970" y="4092570"/>
            <a:ext cx="921541" cy="3009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3" name="Text Box 1039">
            <a:extLst>
              <a:ext uri="{FF2B5EF4-FFF2-40B4-BE49-F238E27FC236}">
                <a16:creationId xmlns:a16="http://schemas.microsoft.com/office/drawing/2014/main" id="{4D30CA5D-0E8A-4C8A-9485-F24C8F4C4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90" y="4373082"/>
            <a:ext cx="13255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>
                <a:solidFill>
                  <a:srgbClr val="FF0000"/>
                </a:solidFill>
              </a:rPr>
              <a:t>Lifecycle phases </a:t>
            </a:r>
            <a:r>
              <a:rPr lang="en-US" altLang="fr-FR" sz="900"/>
              <a:t>modeled by states (of a state diagram)</a:t>
            </a:r>
          </a:p>
        </p:txBody>
      </p:sp>
      <p:sp>
        <p:nvSpPr>
          <p:cNvPr id="14" name="Line 1040">
            <a:extLst>
              <a:ext uri="{FF2B5EF4-FFF2-40B4-BE49-F238E27FC236}">
                <a16:creationId xmlns:a16="http://schemas.microsoft.com/office/drawing/2014/main" id="{BA8C1F8C-86A5-4F04-AC13-76E3E2239F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797" y="2949571"/>
            <a:ext cx="673733" cy="14235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5" name="Line 1042">
            <a:extLst>
              <a:ext uri="{FF2B5EF4-FFF2-40B4-BE49-F238E27FC236}">
                <a16:creationId xmlns:a16="http://schemas.microsoft.com/office/drawing/2014/main" id="{89B14009-7E5C-4B48-B54B-4797F13D10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797" y="4151625"/>
            <a:ext cx="461805" cy="2214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7" name="Text Box 1036">
            <a:extLst>
              <a:ext uri="{FF2B5EF4-FFF2-40B4-BE49-F238E27FC236}">
                <a16:creationId xmlns:a16="http://schemas.microsoft.com/office/drawing/2014/main" id="{085ED105-830D-427F-A3BD-7F9259649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517" y="3724568"/>
            <a:ext cx="1212054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Concurrent </a:t>
            </a:r>
            <a:r>
              <a:rPr lang="en-US" altLang="fr-FR" sz="900" b="1">
                <a:solidFill>
                  <a:srgbClr val="FF0000"/>
                </a:solidFill>
              </a:rPr>
              <a:t>phases</a:t>
            </a:r>
            <a:r>
              <a:rPr lang="en-US" altLang="fr-FR" sz="900"/>
              <a:t> (i.e. in which the system can be at a same moment)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0C7814A-2D0D-444C-936F-89CE0D986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1" y="2501757"/>
            <a:ext cx="1220827" cy="945981"/>
          </a:xfrm>
          <a:prstGeom prst="rect">
            <a:avLst/>
          </a:prstGeom>
        </p:spPr>
      </p:pic>
      <p:sp>
        <p:nvSpPr>
          <p:cNvPr id="22" name="Line 1038">
            <a:extLst>
              <a:ext uri="{FF2B5EF4-FFF2-40B4-BE49-F238E27FC236}">
                <a16:creationId xmlns:a16="http://schemas.microsoft.com/office/drawing/2014/main" id="{F9921D03-20C2-498A-B2E3-4F1CD813AE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03762" y="4031611"/>
            <a:ext cx="555749" cy="60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778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3E34F-92D6-465E-ACF0-7C550531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definition process overview (2/2)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C351AB-9F3F-426F-A69F-4DA983EF9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45CF03-B4BB-46B0-96E3-700689079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Oval 2086">
            <a:extLst>
              <a:ext uri="{FF2B5EF4-FFF2-40B4-BE49-F238E27FC236}">
                <a16:creationId xmlns:a16="http://schemas.microsoft.com/office/drawing/2014/main" id="{3B1C7831-BB50-400A-B7C4-FB29E95E9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58" y="2229621"/>
            <a:ext cx="228600" cy="275826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>
              <a:solidFill>
                <a:srgbClr val="000000"/>
              </a:solidFill>
            </a:endParaRPr>
          </a:p>
        </p:txBody>
      </p:sp>
      <p:sp>
        <p:nvSpPr>
          <p:cNvPr id="8" name="AutoShape 2104">
            <a:extLst>
              <a:ext uri="{FF2B5EF4-FFF2-40B4-BE49-F238E27FC236}">
                <a16:creationId xmlns:a16="http://schemas.microsoft.com/office/drawing/2014/main" id="{EDC6015C-FBE5-4DA4-AB03-F21087FDE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793" y="1906060"/>
            <a:ext cx="1395412" cy="940489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en-GB" sz="900" b="1" dirty="0"/>
              <a:t>Identify </a:t>
            </a:r>
          </a:p>
          <a:p>
            <a:pPr algn="ctr">
              <a:buClrTx/>
              <a:buSzTx/>
              <a:buNone/>
            </a:pPr>
            <a:r>
              <a:rPr lang="en-GB" sz="900" b="1" dirty="0"/>
              <a:t>lifecycle phases</a:t>
            </a:r>
          </a:p>
        </p:txBody>
      </p:sp>
      <p:sp>
        <p:nvSpPr>
          <p:cNvPr id="9" name="Line 2105">
            <a:extLst>
              <a:ext uri="{FF2B5EF4-FFF2-40B4-BE49-F238E27FC236}">
                <a16:creationId xmlns:a16="http://schemas.microsoft.com/office/drawing/2014/main" id="{7998C5F0-2942-4ADD-8758-4FC9F60F59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559" y="2367534"/>
            <a:ext cx="986234" cy="78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0" name="Line 2106">
            <a:extLst>
              <a:ext uri="{FF2B5EF4-FFF2-40B4-BE49-F238E27FC236}">
                <a16:creationId xmlns:a16="http://schemas.microsoft.com/office/drawing/2014/main" id="{293D1B91-3CEB-4786-A0E9-8E9EB2C6A1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4205" y="2335122"/>
            <a:ext cx="218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1" name="Line 2109">
            <a:extLst>
              <a:ext uri="{FF2B5EF4-FFF2-40B4-BE49-F238E27FC236}">
                <a16:creationId xmlns:a16="http://schemas.microsoft.com/office/drawing/2014/main" id="{CD1191F0-8A65-493D-B9A3-DCD90D8ED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2193" y="228340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2" name="Text Box 2096">
            <a:extLst>
              <a:ext uri="{FF2B5EF4-FFF2-40B4-BE49-F238E27FC236}">
                <a16:creationId xmlns:a16="http://schemas.microsoft.com/office/drawing/2014/main" id="{A4F3457C-E10D-4402-B9DB-457044351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793" y="1568562"/>
            <a:ext cx="1395412" cy="33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1</a:t>
            </a:r>
          </a:p>
        </p:txBody>
      </p:sp>
      <p:sp>
        <p:nvSpPr>
          <p:cNvPr id="13" name="AutoShape 2104">
            <a:extLst>
              <a:ext uri="{FF2B5EF4-FFF2-40B4-BE49-F238E27FC236}">
                <a16:creationId xmlns:a16="http://schemas.microsoft.com/office/drawing/2014/main" id="{7C95A66C-2C40-4899-A129-3A3B6DA6F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193" y="1921384"/>
            <a:ext cx="1395412" cy="940489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en-GB" sz="900" b="1" dirty="0"/>
              <a:t>Organise</a:t>
            </a:r>
          </a:p>
          <a:p>
            <a:pPr algn="ctr">
              <a:buClrTx/>
              <a:buSzTx/>
              <a:buNone/>
            </a:pPr>
            <a:r>
              <a:rPr lang="en-GB" sz="900" b="1" dirty="0"/>
              <a:t> lifecycle phases</a:t>
            </a:r>
          </a:p>
        </p:txBody>
      </p:sp>
      <p:sp>
        <p:nvSpPr>
          <p:cNvPr id="14" name="Text Box 2096">
            <a:extLst>
              <a:ext uri="{FF2B5EF4-FFF2-40B4-BE49-F238E27FC236}">
                <a16:creationId xmlns:a16="http://schemas.microsoft.com/office/drawing/2014/main" id="{0D92CC11-7FC0-4114-A193-64FC6D39B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193" y="1568562"/>
            <a:ext cx="1395412" cy="33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2</a:t>
            </a:r>
          </a:p>
        </p:txBody>
      </p:sp>
      <p:sp>
        <p:nvSpPr>
          <p:cNvPr id="15" name="Line 2105">
            <a:extLst>
              <a:ext uri="{FF2B5EF4-FFF2-40B4-BE49-F238E27FC236}">
                <a16:creationId xmlns:a16="http://schemas.microsoft.com/office/drawing/2014/main" id="{9AB6BD32-BA55-4413-9D51-563B9C23B5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5605" y="2352712"/>
            <a:ext cx="450056" cy="34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6" name="Text Box 2107">
            <a:extLst>
              <a:ext uri="{FF2B5EF4-FFF2-40B4-BE49-F238E27FC236}">
                <a16:creationId xmlns:a16="http://schemas.microsoft.com/office/drawing/2014/main" id="{BD001663-546D-4CA3-B665-CC6D5AD3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455" y="1566755"/>
            <a:ext cx="1400175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 dirty="0">
                <a:solidFill>
                  <a:srgbClr val="000000"/>
                </a:solidFill>
              </a:rPr>
              <a:t>Organized lifecycle phases</a:t>
            </a:r>
          </a:p>
        </p:txBody>
      </p:sp>
      <p:sp>
        <p:nvSpPr>
          <p:cNvPr id="17" name="AutoShape 2104">
            <a:extLst>
              <a:ext uri="{FF2B5EF4-FFF2-40B4-BE49-F238E27FC236}">
                <a16:creationId xmlns:a16="http://schemas.microsoft.com/office/drawing/2014/main" id="{3CAD3B21-19AD-486F-8EBC-BE6AE0C30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987" y="3718818"/>
            <a:ext cx="1395412" cy="940489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en-GB" sz="900" b="1" dirty="0"/>
              <a:t>Identify events</a:t>
            </a:r>
          </a:p>
        </p:txBody>
      </p:sp>
      <p:sp>
        <p:nvSpPr>
          <p:cNvPr id="18" name="Text Box 2096">
            <a:extLst>
              <a:ext uri="{FF2B5EF4-FFF2-40B4-BE49-F238E27FC236}">
                <a16:creationId xmlns:a16="http://schemas.microsoft.com/office/drawing/2014/main" id="{FC42FF47-1CE4-4241-9AE1-63ED5353B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074" y="3398838"/>
            <a:ext cx="1392237" cy="33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3</a:t>
            </a:r>
          </a:p>
        </p:txBody>
      </p:sp>
      <p:cxnSp>
        <p:nvCxnSpPr>
          <p:cNvPr id="19" name="Connecteur en angle 6">
            <a:extLst>
              <a:ext uri="{FF2B5EF4-FFF2-40B4-BE49-F238E27FC236}">
                <a16:creationId xmlns:a16="http://schemas.microsoft.com/office/drawing/2014/main" id="{519C2F0C-4ED7-4EBA-B110-BC147685082C}"/>
              </a:ext>
            </a:extLst>
          </p:cNvPr>
          <p:cNvCxnSpPr>
            <a:cxnSpLocks noChangeShapeType="1"/>
            <a:stCxn id="54" idx="2"/>
            <a:endCxn id="17" idx="3"/>
          </p:cNvCxnSpPr>
          <p:nvPr/>
        </p:nvCxnSpPr>
        <p:spPr bwMode="auto">
          <a:xfrm rot="5400000">
            <a:off x="6551883" y="2798068"/>
            <a:ext cx="1585512" cy="1196479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 Box 2107">
            <a:extLst>
              <a:ext uri="{FF2B5EF4-FFF2-40B4-BE49-F238E27FC236}">
                <a16:creationId xmlns:a16="http://schemas.microsoft.com/office/drawing/2014/main" id="{19431EF6-2C48-49CA-AFD4-FABBB23C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205" y="1628310"/>
            <a:ext cx="1400175" cy="2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>
                <a:solidFill>
                  <a:srgbClr val="000000"/>
                </a:solidFill>
              </a:rPr>
              <a:t>Lifecycle phases</a:t>
            </a:r>
          </a:p>
        </p:txBody>
      </p:sp>
      <p:cxnSp>
        <p:nvCxnSpPr>
          <p:cNvPr id="23" name="Connecteur droit avec flèche 5">
            <a:extLst>
              <a:ext uri="{FF2B5EF4-FFF2-40B4-BE49-F238E27FC236}">
                <a16:creationId xmlns:a16="http://schemas.microsoft.com/office/drawing/2014/main" id="{EDC0A37F-DC47-47C4-8189-163ECEA9D29F}"/>
              </a:ext>
            </a:extLst>
          </p:cNvPr>
          <p:cNvCxnSpPr>
            <a:cxnSpLocks noChangeShapeType="1"/>
            <a:stCxn id="17" idx="1"/>
            <a:endCxn id="40" idx="3"/>
          </p:cNvCxnSpPr>
          <p:nvPr/>
        </p:nvCxnSpPr>
        <p:spPr bwMode="auto">
          <a:xfrm flipH="1">
            <a:off x="3159443" y="4189063"/>
            <a:ext cx="2191544" cy="1631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" name="Groupe 19">
            <a:extLst>
              <a:ext uri="{FF2B5EF4-FFF2-40B4-BE49-F238E27FC236}">
                <a16:creationId xmlns:a16="http://schemas.microsoft.com/office/drawing/2014/main" id="{1CE064B8-8DC4-49C4-A3A1-B69DFB3FEED7}"/>
              </a:ext>
            </a:extLst>
          </p:cNvPr>
          <p:cNvGrpSpPr>
            <a:grpSpLocks/>
          </p:cNvGrpSpPr>
          <p:nvPr/>
        </p:nvGrpSpPr>
        <p:grpSpPr bwMode="auto">
          <a:xfrm>
            <a:off x="558007" y="4082625"/>
            <a:ext cx="276701" cy="250581"/>
            <a:chOff x="7160629" y="4755131"/>
            <a:chExt cx="381000" cy="381000"/>
          </a:xfrm>
        </p:grpSpPr>
        <p:sp>
          <p:nvSpPr>
            <p:cNvPr id="29" name="Oval 2086">
              <a:extLst>
                <a:ext uri="{FF2B5EF4-FFF2-40B4-BE49-F238E27FC236}">
                  <a16:creationId xmlns:a16="http://schemas.microsoft.com/office/drawing/2014/main" id="{F9FF14D9-AC37-4D44-849B-2F2E5C06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0629" y="4755131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>
                <a:solidFill>
                  <a:srgbClr val="000000"/>
                </a:solidFill>
              </a:endParaRPr>
            </a:p>
          </p:txBody>
        </p:sp>
        <p:sp>
          <p:nvSpPr>
            <p:cNvPr id="30" name="Oval 2086">
              <a:extLst>
                <a:ext uri="{FF2B5EF4-FFF2-40B4-BE49-F238E27FC236}">
                  <a16:creationId xmlns:a16="http://schemas.microsoft.com/office/drawing/2014/main" id="{A8965480-5A2D-4736-AE9B-33CD6D3D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829" y="4831331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>
                <a:solidFill>
                  <a:srgbClr val="000000"/>
                </a:solidFill>
              </a:endParaRPr>
            </a:p>
          </p:txBody>
        </p:sp>
      </p:grpSp>
      <p:sp>
        <p:nvSpPr>
          <p:cNvPr id="25" name="Text Box 2107">
            <a:extLst>
              <a:ext uri="{FF2B5EF4-FFF2-40B4-BE49-F238E27FC236}">
                <a16:creationId xmlns:a16="http://schemas.microsoft.com/office/drawing/2014/main" id="{8781CB22-BEFB-49A0-AA1A-6536909AA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745" y="3397031"/>
            <a:ext cx="1400175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 dirty="0">
                <a:solidFill>
                  <a:srgbClr val="000000"/>
                </a:solidFill>
              </a:rPr>
              <a:t>Preliminary lifecycle diagram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4E186BC7-A20B-45B1-BCD8-E2582FFBF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566" y="5489837"/>
            <a:ext cx="61788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600" dirty="0"/>
              <a:t>The </a:t>
            </a:r>
            <a:r>
              <a:rPr lang="en-US" altLang="fr-FR" sz="1600" b="1" dirty="0"/>
              <a:t>lifecycle definition process </a:t>
            </a:r>
            <a:r>
              <a:rPr lang="en-US" altLang="fr-FR" sz="1600" dirty="0"/>
              <a:t>intends to identify exhaustively the </a:t>
            </a:r>
            <a:r>
              <a:rPr lang="en-US" altLang="fr-FR" sz="1600" b="1" dirty="0">
                <a:solidFill>
                  <a:srgbClr val="003399"/>
                </a:solidFill>
              </a:rPr>
              <a:t>lifecycle phases </a:t>
            </a:r>
            <a:r>
              <a:rPr lang="en-US" altLang="fr-FR" sz="1600" dirty="0"/>
              <a:t>of a given system</a:t>
            </a:r>
            <a:endParaRPr lang="fr-FR" altLang="fr-FR" sz="1600" dirty="0"/>
          </a:p>
        </p:txBody>
      </p:sp>
      <p:sp>
        <p:nvSpPr>
          <p:cNvPr id="40" name="AutoShape 2104">
            <a:extLst>
              <a:ext uri="{FF2B5EF4-FFF2-40B4-BE49-F238E27FC236}">
                <a16:creationId xmlns:a16="http://schemas.microsoft.com/office/drawing/2014/main" id="{E2DA17AB-8BBC-4AE4-9BFC-4029B11A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031" y="3735132"/>
            <a:ext cx="1395412" cy="940489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en-GB" sz="900" b="1"/>
              <a:t>Cross check with environment        and needs</a:t>
            </a:r>
          </a:p>
        </p:txBody>
      </p:sp>
      <p:sp>
        <p:nvSpPr>
          <p:cNvPr id="41" name="Text Box 2096">
            <a:extLst>
              <a:ext uri="{FF2B5EF4-FFF2-40B4-BE49-F238E27FC236}">
                <a16:creationId xmlns:a16="http://schemas.microsoft.com/office/drawing/2014/main" id="{ACBA4B3F-BEA3-4116-B43A-C5886DE8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206" y="3427808"/>
            <a:ext cx="1392237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4</a:t>
            </a:r>
          </a:p>
        </p:txBody>
      </p:sp>
      <p:cxnSp>
        <p:nvCxnSpPr>
          <p:cNvPr id="43" name="Connecteur droit avec flèche 5">
            <a:extLst>
              <a:ext uri="{FF2B5EF4-FFF2-40B4-BE49-F238E27FC236}">
                <a16:creationId xmlns:a16="http://schemas.microsoft.com/office/drawing/2014/main" id="{2A0571B4-8057-4C2D-A88E-92398BE5460B}"/>
              </a:ext>
            </a:extLst>
          </p:cNvPr>
          <p:cNvCxnSpPr>
            <a:cxnSpLocks noChangeShapeType="1"/>
            <a:stCxn id="40" idx="1"/>
            <a:endCxn id="29" idx="6"/>
          </p:cNvCxnSpPr>
          <p:nvPr/>
        </p:nvCxnSpPr>
        <p:spPr bwMode="auto">
          <a:xfrm flipH="1">
            <a:off x="834708" y="4205377"/>
            <a:ext cx="929323" cy="253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8" name="Text Box 2107">
            <a:extLst>
              <a:ext uri="{FF2B5EF4-FFF2-40B4-BE49-F238E27FC236}">
                <a16:creationId xmlns:a16="http://schemas.microsoft.com/office/drawing/2014/main" id="{15DB8BC0-DE3C-455A-9453-68B378D6B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" y="3397031"/>
            <a:ext cx="1011555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 dirty="0">
                <a:solidFill>
                  <a:srgbClr val="000000"/>
                </a:solidFill>
              </a:rPr>
              <a:t>Mature lifecycle diagram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63EA023A-9F93-484F-8930-F0D91CEC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193" y="3718818"/>
            <a:ext cx="1402687" cy="1014569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C8F79234-A5D4-46BC-B586-5F9AEB71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58" y="2015553"/>
            <a:ext cx="1801868" cy="6404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35AC22FE-7DA8-45DC-AD48-005311A4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455" y="2147136"/>
            <a:ext cx="1492845" cy="456415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745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3E34F-92D6-465E-ACF0-7C550531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definition process overview (1/2)</a:t>
            </a:r>
            <a:endParaRPr lang="en-US" b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C351AB-9F3F-426F-A69F-4DA983EF9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45CF03-B4BB-46B0-96E3-7006890793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AutoShape 54">
            <a:extLst>
              <a:ext uri="{FF2B5EF4-FFF2-40B4-BE49-F238E27FC236}">
                <a16:creationId xmlns:a16="http://schemas.microsoft.com/office/drawing/2014/main" id="{7D20123F-8957-44B3-A3B6-7765CA807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487338"/>
            <a:ext cx="2819400" cy="1219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</a:t>
            </a:r>
            <a:r>
              <a:rPr lang="fr-FR" altLang="fr-FR" sz="900" b="1"/>
              <a:t>situation 2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545EF656-B792-4ABD-AB78-6FDEDEF4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49" y="3847296"/>
            <a:ext cx="8415812" cy="23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193675" indent="-193675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68338" indent="-284163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  <a:buClr>
                <a:srgbClr val="1B5CA5"/>
              </a:buClr>
              <a:buSzTx/>
              <a:buNone/>
            </a:pPr>
            <a:r>
              <a:rPr lang="en-US" altLang="fr-FR" sz="1600" dirty="0"/>
              <a:t>The </a:t>
            </a:r>
            <a:r>
              <a:rPr lang="en-US" altLang="fr-FR" sz="1600" b="1" dirty="0">
                <a:solidFill>
                  <a:srgbClr val="FF0000"/>
                </a:solidFill>
              </a:rPr>
              <a:t>lifecycle definition process </a:t>
            </a:r>
            <a:r>
              <a:rPr lang="en-US" altLang="fr-FR" sz="1600" dirty="0"/>
              <a:t>allows to define the system </a:t>
            </a:r>
            <a:r>
              <a:rPr lang="en-US" altLang="fr-FR" sz="1600" b="1" dirty="0">
                <a:solidFill>
                  <a:srgbClr val="003399"/>
                </a:solidFill>
              </a:rPr>
              <a:t>lifecycle </a:t>
            </a:r>
            <a:r>
              <a:rPr lang="en-US" altLang="fr-FR" sz="1600" dirty="0"/>
              <a:t>and its </a:t>
            </a:r>
            <a:r>
              <a:rPr lang="en-US" altLang="fr-FR" sz="1600" b="1" dirty="0">
                <a:solidFill>
                  <a:srgbClr val="003399"/>
                </a:solidFill>
              </a:rPr>
              <a:t>operational scenarios</a:t>
            </a:r>
            <a:r>
              <a:rPr lang="en-US" altLang="fr-FR" sz="1600" dirty="0"/>
              <a:t>, which are the </a:t>
            </a:r>
            <a:r>
              <a:rPr lang="en-US" altLang="fr-FR" sz="1600" b="1" dirty="0"/>
              <a:t>« </a:t>
            </a:r>
            <a:r>
              <a:rPr lang="en-US" altLang="fr-FR" sz="1600" dirty="0"/>
              <a:t>entry points</a:t>
            </a:r>
            <a:r>
              <a:rPr lang="en-US" altLang="fr-FR" sz="1600" b="1" dirty="0"/>
              <a:t> »</a:t>
            </a:r>
            <a:r>
              <a:rPr lang="en-US" altLang="fr-FR" sz="1600" dirty="0"/>
              <a:t> for the functional analysis by: </a:t>
            </a:r>
            <a:endParaRPr lang="en-US" altLang="fr-FR" sz="1600" b="1" dirty="0">
              <a:solidFill>
                <a:schemeClr val="bg2"/>
              </a:solidFill>
            </a:endParaRPr>
          </a:p>
          <a:p>
            <a:pPr lvl="1" eaLnBrk="1" hangingPunct="1">
              <a:lnSpc>
                <a:spcPct val="110000"/>
              </a:lnSpc>
              <a:spcBef>
                <a:spcPts val="300"/>
              </a:spcBef>
              <a:spcAft>
                <a:spcPct val="5000"/>
              </a:spcAft>
              <a:buClr>
                <a:srgbClr val="1B5CA5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600" dirty="0"/>
              <a:t>defining the </a:t>
            </a:r>
            <a:r>
              <a:rPr lang="en-US" altLang="fr-FR" sz="1600" b="1" dirty="0">
                <a:solidFill>
                  <a:srgbClr val="003399"/>
                </a:solidFill>
              </a:rPr>
              <a:t>system lifecycle </a:t>
            </a:r>
          </a:p>
          <a:p>
            <a:pPr lvl="1" eaLnBrk="1" hangingPunct="1">
              <a:lnSpc>
                <a:spcPct val="110000"/>
              </a:lnSpc>
              <a:spcBef>
                <a:spcPts val="300"/>
              </a:spcBef>
              <a:spcAft>
                <a:spcPct val="5000"/>
              </a:spcAft>
              <a:buClr>
                <a:srgbClr val="1B5CA5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600" dirty="0"/>
              <a:t>defining a </a:t>
            </a:r>
            <a:r>
              <a:rPr lang="en-US" altLang="fr-FR" sz="1600" b="1" dirty="0">
                <a:solidFill>
                  <a:srgbClr val="003399"/>
                </a:solidFill>
              </a:rPr>
              <a:t>use case for each lifecycle phase </a:t>
            </a:r>
            <a:r>
              <a:rPr lang="en-US" altLang="fr-FR" sz="1600" dirty="0"/>
              <a:t>involved in the system lifecycle</a:t>
            </a:r>
          </a:p>
          <a:p>
            <a:pPr lvl="1" eaLnBrk="1" hangingPunct="1">
              <a:lnSpc>
                <a:spcPct val="110000"/>
              </a:lnSpc>
              <a:spcBef>
                <a:spcPts val="300"/>
              </a:spcBef>
              <a:spcAft>
                <a:spcPct val="5000"/>
              </a:spcAft>
              <a:buClr>
                <a:srgbClr val="1B5CA5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600" b="1" dirty="0">
                <a:solidFill>
                  <a:srgbClr val="003399"/>
                </a:solidFill>
              </a:rPr>
              <a:t>analyzing the dynamic behavior </a:t>
            </a:r>
            <a:r>
              <a:rPr lang="en-US" altLang="fr-FR" sz="1600" dirty="0"/>
              <a:t>of each use case by mean of an </a:t>
            </a:r>
            <a:r>
              <a:rPr lang="en-US" altLang="fr-FR" sz="1600" b="1" dirty="0">
                <a:solidFill>
                  <a:srgbClr val="003399"/>
                </a:solidFill>
              </a:rPr>
              <a:t>operational scenario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ct val="5000"/>
              </a:spcAft>
              <a:buClr>
                <a:srgbClr val="1B5CA5"/>
              </a:buClr>
              <a:buSzTx/>
              <a:buNone/>
            </a:pPr>
            <a:r>
              <a:rPr lang="en-US" altLang="fr-FR" sz="1600" b="1" dirty="0">
                <a:solidFill>
                  <a:srgbClr val="003399"/>
                </a:solidFill>
              </a:rPr>
              <a:t>Use cases </a:t>
            </a:r>
            <a:r>
              <a:rPr lang="en-US" altLang="fr-FR" sz="1600" dirty="0"/>
              <a:t>and </a:t>
            </a:r>
            <a:r>
              <a:rPr lang="en-US" altLang="fr-FR" sz="1600" b="1" dirty="0">
                <a:solidFill>
                  <a:srgbClr val="003399"/>
                </a:solidFill>
              </a:rPr>
              <a:t>operational scenarios </a:t>
            </a:r>
            <a:r>
              <a:rPr lang="en-US" altLang="fr-FR" sz="1600" dirty="0"/>
              <a:t>will be studied on day 4.</a:t>
            </a:r>
          </a:p>
        </p:txBody>
      </p:sp>
      <p:sp>
        <p:nvSpPr>
          <p:cNvPr id="8" name="Text Box 33">
            <a:extLst>
              <a:ext uri="{FF2B5EF4-FFF2-40B4-BE49-F238E27FC236}">
                <a16:creationId xmlns:a16="http://schemas.microsoft.com/office/drawing/2014/main" id="{D66A400C-E68B-4D44-8AD0-C86606E59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1817538"/>
            <a:ext cx="4635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/>
              <a:t>Time</a:t>
            </a:r>
          </a:p>
        </p:txBody>
      </p:sp>
      <p:sp>
        <p:nvSpPr>
          <p:cNvPr id="9" name="Line 37">
            <a:extLst>
              <a:ext uri="{FF2B5EF4-FFF2-40B4-BE49-F238E27FC236}">
                <a16:creationId xmlns:a16="http://schemas.microsoft.com/office/drawing/2014/main" id="{2CCF24A1-B320-40E5-8001-601B4C2B9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2493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0" name="Text Box 38">
            <a:extLst>
              <a:ext uri="{FF2B5EF4-FFF2-40B4-BE49-F238E27FC236}">
                <a16:creationId xmlns:a16="http://schemas.microsoft.com/office/drawing/2014/main" id="{A09D843C-5751-42C8-B4EB-F3E68B7EF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44538"/>
            <a:ext cx="762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i="1"/>
              <a:t>Event</a:t>
            </a:r>
          </a:p>
        </p:txBody>
      </p:sp>
      <p:sp>
        <p:nvSpPr>
          <p:cNvPr id="11" name="Line 40">
            <a:extLst>
              <a:ext uri="{FF2B5EF4-FFF2-40B4-BE49-F238E27FC236}">
                <a16:creationId xmlns:a16="http://schemas.microsoft.com/office/drawing/2014/main" id="{3542AA78-DC0B-408B-A5B9-53E1D0DBE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1731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2" name="Line 41">
            <a:extLst>
              <a:ext uri="{FF2B5EF4-FFF2-40B4-BE49-F238E27FC236}">
                <a16:creationId xmlns:a16="http://schemas.microsoft.com/office/drawing/2014/main" id="{446798EB-0AA7-446D-A7CC-9BD5869BF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096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EE96CE9E-34E5-409F-BA8F-33273A0E4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1958826"/>
            <a:ext cx="3778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600" i="1"/>
              <a:t>Event</a:t>
            </a:r>
          </a:p>
        </p:txBody>
      </p:sp>
      <p:sp>
        <p:nvSpPr>
          <p:cNvPr id="14" name="Line 44">
            <a:extLst>
              <a:ext uri="{FF2B5EF4-FFF2-40B4-BE49-F238E27FC236}">
                <a16:creationId xmlns:a16="http://schemas.microsoft.com/office/drawing/2014/main" id="{EBF3CD1A-6CFC-44B0-9D2A-0E8881AA6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224933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5" name="Text Box 46">
            <a:extLst>
              <a:ext uri="{FF2B5EF4-FFF2-40B4-BE49-F238E27FC236}">
                <a16:creationId xmlns:a16="http://schemas.microsoft.com/office/drawing/2014/main" id="{59C852C9-A000-4886-A06E-C1874B070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2096938"/>
            <a:ext cx="384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600" b="1"/>
              <a:t>…</a:t>
            </a:r>
          </a:p>
        </p:txBody>
      </p:sp>
      <p:sp>
        <p:nvSpPr>
          <p:cNvPr id="16" name="Line 47">
            <a:extLst>
              <a:ext uri="{FF2B5EF4-FFF2-40B4-BE49-F238E27FC236}">
                <a16:creationId xmlns:a16="http://schemas.microsoft.com/office/drawing/2014/main" id="{C481E72B-43F0-4285-BD88-EF2BBF4E5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2493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7" name="Text Box 48">
            <a:extLst>
              <a:ext uri="{FF2B5EF4-FFF2-40B4-BE49-F238E27FC236}">
                <a16:creationId xmlns:a16="http://schemas.microsoft.com/office/drawing/2014/main" id="{FBD4CD6C-3CEF-4421-AC88-EC93B294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944538"/>
            <a:ext cx="762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i="1"/>
              <a:t>Event</a:t>
            </a:r>
          </a:p>
        </p:txBody>
      </p:sp>
      <p:sp>
        <p:nvSpPr>
          <p:cNvPr id="18" name="Line 49">
            <a:extLst>
              <a:ext uri="{FF2B5EF4-FFF2-40B4-BE49-F238E27FC236}">
                <a16:creationId xmlns:a16="http://schemas.microsoft.com/office/drawing/2014/main" id="{8D60FAC4-7A54-4B4F-A855-22A1BD1D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2493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sp>
        <p:nvSpPr>
          <p:cNvPr id="19" name="Text Box 50">
            <a:extLst>
              <a:ext uri="{FF2B5EF4-FFF2-40B4-BE49-F238E27FC236}">
                <a16:creationId xmlns:a16="http://schemas.microsoft.com/office/drawing/2014/main" id="{76046354-ADFE-44C5-AB6A-4D2B3A376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944538"/>
            <a:ext cx="762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i="1"/>
              <a:t>Event</a:t>
            </a:r>
          </a:p>
        </p:txBody>
      </p:sp>
      <p:sp>
        <p:nvSpPr>
          <p:cNvPr id="20" name="Rectangle 51">
            <a:extLst>
              <a:ext uri="{FF2B5EF4-FFF2-40B4-BE49-F238E27FC236}">
                <a16:creationId xmlns:a16="http://schemas.microsoft.com/office/drawing/2014/main" id="{D52D0F1C-D6C6-4D46-9D6F-7239BF10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411138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FF0000"/>
                </a:solidFill>
              </a:rPr>
              <a:t>States / events</a:t>
            </a:r>
          </a:p>
        </p:txBody>
      </p:sp>
      <p:sp>
        <p:nvSpPr>
          <p:cNvPr id="21" name="Oval 52">
            <a:extLst>
              <a:ext uri="{FF2B5EF4-FFF2-40B4-BE49-F238E27FC236}">
                <a16:creationId xmlns:a16="http://schemas.microsoft.com/office/drawing/2014/main" id="{D79229D8-B0F2-418D-BC7F-8D345ED1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487338"/>
            <a:ext cx="381000" cy="304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/>
              <a:t>1</a:t>
            </a:r>
          </a:p>
        </p:txBody>
      </p:sp>
      <p:sp>
        <p:nvSpPr>
          <p:cNvPr id="22" name="AutoShape 55">
            <a:extLst>
              <a:ext uri="{FF2B5EF4-FFF2-40B4-BE49-F238E27FC236}">
                <a16:creationId xmlns:a16="http://schemas.microsoft.com/office/drawing/2014/main" id="{BFA7ADF1-D098-4A08-BB4B-9EFB7348B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44538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</a:t>
            </a:r>
            <a:r>
              <a:rPr lang="fr-FR" altLang="fr-FR" sz="900" b="1"/>
              <a:t>situation 1</a:t>
            </a:r>
          </a:p>
        </p:txBody>
      </p:sp>
      <p:sp>
        <p:nvSpPr>
          <p:cNvPr id="23" name="AutoShape 56">
            <a:extLst>
              <a:ext uri="{FF2B5EF4-FFF2-40B4-BE49-F238E27FC236}">
                <a16:creationId xmlns:a16="http://schemas.microsoft.com/office/drawing/2014/main" id="{80E63992-1589-451A-A423-F304E9558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44538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situation </a:t>
            </a:r>
            <a:r>
              <a:rPr lang="fr-FR" altLang="fr-FR" sz="900" b="1"/>
              <a:t>1</a:t>
            </a:r>
          </a:p>
        </p:txBody>
      </p:sp>
      <p:sp>
        <p:nvSpPr>
          <p:cNvPr id="24" name="AutoShape 57">
            <a:extLst>
              <a:ext uri="{FF2B5EF4-FFF2-40B4-BE49-F238E27FC236}">
                <a16:creationId xmlns:a16="http://schemas.microsoft.com/office/drawing/2014/main" id="{B80B2BC2-63A4-4DDB-A970-E7C4B670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868338"/>
            <a:ext cx="1219200" cy="3048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</a:t>
            </a:r>
            <a:r>
              <a:rPr lang="fr-FR" altLang="fr-FR" sz="900" b="1"/>
              <a:t>situation2.1</a:t>
            </a:r>
          </a:p>
        </p:txBody>
      </p:sp>
      <p:sp>
        <p:nvSpPr>
          <p:cNvPr id="25" name="AutoShape 58">
            <a:extLst>
              <a:ext uri="{FF2B5EF4-FFF2-40B4-BE49-F238E27FC236}">
                <a16:creationId xmlns:a16="http://schemas.microsoft.com/office/drawing/2014/main" id="{085BA7CB-98CB-404B-B046-FAF7C47E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249338"/>
            <a:ext cx="1219200" cy="3048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</a:t>
            </a:r>
            <a:r>
              <a:rPr lang="fr-FR" altLang="fr-FR" sz="900" b="1"/>
              <a:t>situation 2.2</a:t>
            </a:r>
          </a:p>
        </p:txBody>
      </p:sp>
      <p:sp>
        <p:nvSpPr>
          <p:cNvPr id="26" name="AutoShape 59">
            <a:extLst>
              <a:ext uri="{FF2B5EF4-FFF2-40B4-BE49-F238E27FC236}">
                <a16:creationId xmlns:a16="http://schemas.microsoft.com/office/drawing/2014/main" id="{50F8CBDB-7799-443F-8910-BCA7FA69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68338"/>
            <a:ext cx="685800" cy="6096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54000" tIns="46800" rIns="54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Generic </a:t>
            </a:r>
            <a:r>
              <a:rPr lang="fr-FR" altLang="fr-FR" sz="900" b="1"/>
              <a:t>situation 2.3</a:t>
            </a:r>
          </a:p>
        </p:txBody>
      </p:sp>
      <p:sp>
        <p:nvSpPr>
          <p:cNvPr id="27" name="Line 60">
            <a:extLst>
              <a:ext uri="{FF2B5EF4-FFF2-40B4-BE49-F238E27FC236}">
                <a16:creationId xmlns:a16="http://schemas.microsoft.com/office/drawing/2014/main" id="{D90CDCD7-C072-44F6-BFE0-E6755868EB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2477938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8" name="Line 61">
            <a:extLst>
              <a:ext uri="{FF2B5EF4-FFF2-40B4-BE49-F238E27FC236}">
                <a16:creationId xmlns:a16="http://schemas.microsoft.com/office/drawing/2014/main" id="{8E502E91-E0E0-405B-BDE0-6BB724AC7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477938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9" name="Text Box 62">
            <a:extLst>
              <a:ext uri="{FF2B5EF4-FFF2-40B4-BE49-F238E27FC236}">
                <a16:creationId xmlns:a16="http://schemas.microsoft.com/office/drawing/2014/main" id="{25088AD8-F8D9-48F1-8D84-87CF33781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163" y="2838301"/>
            <a:ext cx="18303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/>
              <a:t>Zoom on a lifecycle state  modeling an lifecycle phase</a:t>
            </a:r>
          </a:p>
        </p:txBody>
      </p:sp>
      <p:sp>
        <p:nvSpPr>
          <p:cNvPr id="30" name="Oval 63">
            <a:extLst>
              <a:ext uri="{FF2B5EF4-FFF2-40B4-BE49-F238E27FC236}">
                <a16:creationId xmlns:a16="http://schemas.microsoft.com/office/drawing/2014/main" id="{3BD5B618-8942-4922-AEEF-924AEFA34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858938"/>
            <a:ext cx="381000" cy="304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/>
              <a:t>2</a:t>
            </a:r>
          </a:p>
        </p:txBody>
      </p:sp>
      <p:sp>
        <p:nvSpPr>
          <p:cNvPr id="31" name="Text Box 64">
            <a:extLst>
              <a:ext uri="{FF2B5EF4-FFF2-40B4-BE49-F238E27FC236}">
                <a16:creationId xmlns:a16="http://schemas.microsoft.com/office/drawing/2014/main" id="{1A382312-A38B-49A6-A7BA-46C6092DF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39888"/>
            <a:ext cx="9144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b="1">
                <a:solidFill>
                  <a:srgbClr val="FF0000"/>
                </a:solidFill>
              </a:rPr>
              <a:t>Use case</a:t>
            </a:r>
          </a:p>
        </p:txBody>
      </p:sp>
      <p:sp>
        <p:nvSpPr>
          <p:cNvPr id="32" name="Text Box 65">
            <a:extLst>
              <a:ext uri="{FF2B5EF4-FFF2-40B4-BE49-F238E27FC236}">
                <a16:creationId xmlns:a16="http://schemas.microsoft.com/office/drawing/2014/main" id="{F8918806-6E6C-453C-9CE4-E422600D8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782738"/>
            <a:ext cx="1093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FF0000"/>
                </a:solidFill>
              </a:rPr>
              <a:t>Operational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FF0000"/>
                </a:solidFill>
              </a:rPr>
              <a:t>scenario</a:t>
            </a:r>
          </a:p>
        </p:txBody>
      </p:sp>
      <p:sp>
        <p:nvSpPr>
          <p:cNvPr id="33" name="Oval 66">
            <a:extLst>
              <a:ext uri="{FF2B5EF4-FFF2-40B4-BE49-F238E27FC236}">
                <a16:creationId xmlns:a16="http://schemas.microsoft.com/office/drawing/2014/main" id="{4709C9A7-D09B-4772-AB20-5187F3D8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858938"/>
            <a:ext cx="381000" cy="304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/>
              <a:t>3</a:t>
            </a:r>
          </a:p>
        </p:txBody>
      </p:sp>
      <p:sp>
        <p:nvSpPr>
          <p:cNvPr id="34" name="Line 67">
            <a:extLst>
              <a:ext uri="{FF2B5EF4-FFF2-40B4-BE49-F238E27FC236}">
                <a16:creationId xmlns:a16="http://schemas.microsoft.com/office/drawing/2014/main" id="{A1B66B54-3D68-403F-9651-8F5DD3437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8800" y="298117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35" name="Espace réservé du pied de page 3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79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270739" y="3656450"/>
            <a:ext cx="7067642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385" y="1858174"/>
            <a:ext cx="7892070" cy="359655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3.1 – Environment architecture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3.2 – Lifecycle definition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3.3 – Needs architecture &amp; allocation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3.4 – Use case analysis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Requirements engineering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Functional architecture</a:t>
            </a:r>
          </a:p>
          <a:p>
            <a:endParaRPr lang="en-US" sz="2000" dirty="0"/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BD1176A-4C83-40E8-9E22-EE7912B70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103" y="1350170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103" y="1881158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103" y="2419279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103" y="4515073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680103" y="501824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521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148103" y="1869641"/>
            <a:ext cx="6494268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103" y="1370571"/>
            <a:ext cx="7892070" cy="3596552"/>
          </a:xfrm>
        </p:spPr>
        <p:txBody>
          <a:bodyPr/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r>
              <a:rPr lang="en-US" sz="2000" dirty="0"/>
              <a:t>Requirements engineering</a:t>
            </a:r>
          </a:p>
          <a:p>
            <a:r>
              <a:rPr lang="en-US" sz="2000" dirty="0"/>
              <a:t>Functional architecture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486" y="1850641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86" y="2485227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336B6A1A-1A5E-4A88-B6B6-F96E1CCF23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486" y="3001482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486" y="3517738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589486" y="407569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69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BD04F-50A3-42D6-B334-5C081CA8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needs &amp; requirements on a given system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E0E364-E2D7-4364-858D-96E60D9457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0314C6C2-8337-4904-BE9E-F4DA6CD17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510321"/>
            <a:ext cx="103981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>
                <a:solidFill>
                  <a:srgbClr val="FF0000"/>
                </a:solidFill>
              </a:rPr>
              <a:t>Missions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7AC614DF-BAA1-4F5B-908C-75A92C214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378808"/>
            <a:ext cx="1481137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>
                <a:solidFill>
                  <a:srgbClr val="5F5F5F"/>
                </a:solidFill>
              </a:rPr>
              <a:t>Functions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19E3D0FF-F900-4B20-BCD8-5D8EB3519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9" y="4909158"/>
            <a:ext cx="1266825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>
                <a:solidFill>
                  <a:srgbClr val="003399"/>
                </a:solidFill>
              </a:rPr>
              <a:t>Components</a:t>
            </a: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9DF68E2E-B999-44C0-91C6-30BD6614CA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813" y="2764445"/>
            <a:ext cx="8839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38F560FA-965F-42CD-A3E5-54B2C8138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3224820"/>
            <a:ext cx="10096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>
                <a:solidFill>
                  <a:srgbClr val="5F5F5F"/>
                </a:solidFill>
              </a:rPr>
              <a:t>Functional level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41A92E38-9D2A-4B2B-9FA4-88E590C99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4836133"/>
            <a:ext cx="136842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>
                <a:solidFill>
                  <a:srgbClr val="003399"/>
                </a:solidFill>
              </a:rPr>
              <a:t>Constructional</a:t>
            </a:r>
            <a:endParaRPr lang="en-US" altLang="fr-FR" sz="1200" b="1">
              <a:solidFill>
                <a:srgbClr val="003399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>
                <a:solidFill>
                  <a:srgbClr val="003399"/>
                </a:solidFill>
              </a:rPr>
              <a:t>level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70734B4E-3A90-4920-BEE9-54DF9D461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325" y="2081820"/>
            <a:ext cx="12763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>
                <a:solidFill>
                  <a:srgbClr val="FF3300"/>
                </a:solidFill>
              </a:rPr>
              <a:t>Operational level </a:t>
            </a:r>
          </a:p>
        </p:txBody>
      </p:sp>
      <p:sp>
        <p:nvSpPr>
          <p:cNvPr id="13" name="Rectangle 49" descr="75 %">
            <a:extLst>
              <a:ext uri="{FF2B5EF4-FFF2-40B4-BE49-F238E27FC236}">
                <a16:creationId xmlns:a16="http://schemas.microsoft.com/office/drawing/2014/main" id="{A4B45092-3B49-4DBD-A93C-9C5B5ECB9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1" y="1248384"/>
            <a:ext cx="2879725" cy="492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 b="1"/>
              <a:t>Outside of the vehicle</a:t>
            </a:r>
          </a:p>
        </p:txBody>
      </p:sp>
      <p:sp>
        <p:nvSpPr>
          <p:cNvPr id="14" name="Line 63">
            <a:extLst>
              <a:ext uri="{FF2B5EF4-FFF2-40B4-BE49-F238E27FC236}">
                <a16:creationId xmlns:a16="http://schemas.microsoft.com/office/drawing/2014/main" id="{F6EF9252-9814-4B0C-AD97-7572DDDD5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165" y="1784959"/>
            <a:ext cx="2" cy="23018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5" name="Rectangle 65">
            <a:extLst>
              <a:ext uri="{FF2B5EF4-FFF2-40B4-BE49-F238E27FC236}">
                <a16:creationId xmlns:a16="http://schemas.microsoft.com/office/drawing/2014/main" id="{8DDC279A-211C-4B7D-BFEB-98BF43A3E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853" y="1634145"/>
            <a:ext cx="165100" cy="1365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16" name="Line 66">
            <a:extLst>
              <a:ext uri="{FF2B5EF4-FFF2-40B4-BE49-F238E27FC236}">
                <a16:creationId xmlns:a16="http://schemas.microsoft.com/office/drawing/2014/main" id="{5F16BCA5-10BF-464D-98AB-E929775335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6113" y="1710345"/>
            <a:ext cx="1587" cy="3000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37C05E0E-51D8-43E3-82DA-66995753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1634145"/>
            <a:ext cx="165100" cy="1365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18" name="Line 87">
            <a:extLst>
              <a:ext uri="{FF2B5EF4-FFF2-40B4-BE49-F238E27FC236}">
                <a16:creationId xmlns:a16="http://schemas.microsoft.com/office/drawing/2014/main" id="{A23FBCFD-AE7B-45E5-B3E6-304EB4234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813" y="4248758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89">
            <a:extLst>
              <a:ext uri="{FF2B5EF4-FFF2-40B4-BE49-F238E27FC236}">
                <a16:creationId xmlns:a16="http://schemas.microsoft.com/office/drawing/2014/main" id="{8D76D44A-8DBE-4080-ABB6-38FE83D5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02" y="2413609"/>
            <a:ext cx="758825" cy="284163"/>
          </a:xfrm>
          <a:prstGeom prst="rect">
            <a:avLst/>
          </a:prstGeom>
          <a:solidFill>
            <a:schemeClr val="bg1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b="1"/>
              <a:t>Outside</a:t>
            </a:r>
          </a:p>
        </p:txBody>
      </p:sp>
      <p:sp>
        <p:nvSpPr>
          <p:cNvPr id="20" name="Text Box 91">
            <a:extLst>
              <a:ext uri="{FF2B5EF4-FFF2-40B4-BE49-F238E27FC236}">
                <a16:creationId xmlns:a16="http://schemas.microsoft.com/office/drawing/2014/main" id="{843B57BB-ECB6-4491-ACE4-61ED1354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02" y="2843026"/>
            <a:ext cx="758825" cy="284163"/>
          </a:xfrm>
          <a:prstGeom prst="rect">
            <a:avLst/>
          </a:prstGeom>
          <a:solidFill>
            <a:schemeClr val="bg1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/>
              <a:t>Inside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291E4E9-9DE5-4B7A-BC2C-DEBA1DCA8BEA}"/>
              </a:ext>
            </a:extLst>
          </p:cNvPr>
          <p:cNvSpPr>
            <a:spLocks/>
          </p:cNvSpPr>
          <p:nvPr/>
        </p:nvSpPr>
        <p:spPr bwMode="auto">
          <a:xfrm>
            <a:off x="408782" y="5718174"/>
            <a:ext cx="83232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fr-FR" sz="1600"/>
              <a:t>In order to fulfill to the </a:t>
            </a:r>
            <a:r>
              <a:rPr lang="en-US" altLang="fr-FR" sz="1600" b="1">
                <a:solidFill>
                  <a:srgbClr val="FF0000"/>
                </a:solidFill>
              </a:rPr>
              <a:t>needs</a:t>
            </a:r>
            <a:r>
              <a:rPr lang="en-US" altLang="fr-FR" sz="1600" b="1"/>
              <a:t> </a:t>
            </a:r>
            <a:r>
              <a:rPr lang="en-US" altLang="fr-FR" sz="1600"/>
              <a:t>coming from the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external systems</a:t>
            </a:r>
            <a:r>
              <a:rPr lang="en-US" altLang="fr-FR" sz="1600" b="1">
                <a:solidFill>
                  <a:srgbClr val="FF6600"/>
                </a:solidFill>
              </a:rPr>
              <a:t> </a:t>
            </a:r>
            <a:r>
              <a:rPr lang="en-US" altLang="fr-FR" sz="1600"/>
              <a:t>of its environment (1), the vehicle</a:t>
            </a:r>
            <a:r>
              <a:rPr lang="en-US" altLang="fr-FR" sz="1600" b="1">
                <a:solidFill>
                  <a:srgbClr val="993366"/>
                </a:solidFill>
              </a:rPr>
              <a:t> </a:t>
            </a:r>
            <a:r>
              <a:rPr lang="en-US" altLang="fr-FR" sz="1600"/>
              <a:t>shall </a:t>
            </a:r>
            <a:r>
              <a:rPr lang="en-US" altLang="fr-FR" sz="1600" b="1">
                <a:solidFill>
                  <a:srgbClr val="003399"/>
                </a:solidFill>
              </a:rPr>
              <a:t>behave</a:t>
            </a:r>
            <a:r>
              <a:rPr lang="en-US" altLang="fr-FR" sz="1600"/>
              <a:t> in a certain way (2) and </a:t>
            </a:r>
            <a:r>
              <a:rPr lang="en-US" altLang="fr-FR" sz="1600" b="1">
                <a:solidFill>
                  <a:srgbClr val="003399"/>
                </a:solidFill>
              </a:rPr>
              <a:t>be structured </a:t>
            </a:r>
            <a:r>
              <a:rPr lang="en-US" altLang="fr-FR" sz="1600"/>
              <a:t>in a certain manner (3-4).</a:t>
            </a:r>
          </a:p>
        </p:txBody>
      </p:sp>
      <p:sp>
        <p:nvSpPr>
          <p:cNvPr id="22" name="Text Box 97">
            <a:extLst>
              <a:ext uri="{FF2B5EF4-FFF2-40B4-BE49-F238E27FC236}">
                <a16:creationId xmlns:a16="http://schemas.microsoft.com/office/drawing/2014/main" id="{D679884D-A980-4844-89F1-D6220CDA7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8" y="5250470"/>
            <a:ext cx="23050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/>
              <a:t>Constructional requirements</a:t>
            </a:r>
          </a:p>
        </p:txBody>
      </p:sp>
      <p:sp>
        <p:nvSpPr>
          <p:cNvPr id="23" name="Rectangle 120">
            <a:extLst>
              <a:ext uri="{FF2B5EF4-FFF2-40B4-BE49-F238E27FC236}">
                <a16:creationId xmlns:a16="http://schemas.microsoft.com/office/drawing/2014/main" id="{9F612BB4-D40E-4C5A-8A3A-BE1B037F7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1075345"/>
            <a:ext cx="5327650" cy="44751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24" name="Rectangle 4" descr="75 %">
            <a:extLst>
              <a:ext uri="{FF2B5EF4-FFF2-40B4-BE49-F238E27FC236}">
                <a16:creationId xmlns:a16="http://schemas.microsoft.com/office/drawing/2014/main" id="{EFCB7C22-5823-46F5-A4D7-B6CA83CB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011970"/>
            <a:ext cx="4648200" cy="3238500"/>
          </a:xfrm>
          <a:prstGeom prst="rect">
            <a:avLst/>
          </a:prstGeom>
          <a:solidFill>
            <a:srgbClr val="003399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fr-FR" sz="2400" b="1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A3233F37-1C07-4007-BA90-F13D87E43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2146908"/>
            <a:ext cx="749300" cy="571500"/>
          </a:xfrm>
          <a:prstGeom prst="triangle">
            <a:avLst>
              <a:gd name="adj" fmla="val 52315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26" name="Line 6">
            <a:extLst>
              <a:ext uri="{FF2B5EF4-FFF2-40B4-BE49-F238E27FC236}">
                <a16:creationId xmlns:a16="http://schemas.microsoft.com/office/drawing/2014/main" id="{0535D231-F59F-4650-849F-59D3741010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6863" y="4012220"/>
            <a:ext cx="538162" cy="568325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7">
            <a:extLst>
              <a:ext uri="{FF2B5EF4-FFF2-40B4-BE49-F238E27FC236}">
                <a16:creationId xmlns:a16="http://schemas.microsoft.com/office/drawing/2014/main" id="{53EF0E2D-485E-49D4-9E24-61789237D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9638" y="3237520"/>
            <a:ext cx="731837" cy="1106488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8">
            <a:extLst>
              <a:ext uri="{FF2B5EF4-FFF2-40B4-BE49-F238E27FC236}">
                <a16:creationId xmlns:a16="http://schemas.microsoft.com/office/drawing/2014/main" id="{AC6E36C8-20BB-4EEB-A4C2-9E07B4E0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6988" y="3582008"/>
            <a:ext cx="225425" cy="665162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376D0C96-69C3-4D10-8941-13A82EDE6C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8825" y="3993170"/>
            <a:ext cx="269875" cy="254000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2655BEF6-5862-444E-BF74-A0967EC660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30538" y="2729520"/>
            <a:ext cx="2678112" cy="14239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691 w 21600"/>
              <a:gd name="T13" fmla="*/ 5691 h 21600"/>
              <a:gd name="T14" fmla="*/ 15909 w 21600"/>
              <a:gd name="T15" fmla="*/ 1590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7782" y="21600"/>
                </a:lnTo>
                <a:lnTo>
                  <a:pt x="1381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4000" tIns="10800" rIns="54000" bIns="10800" anchor="ctr">
            <a:spAutoFit/>
          </a:bodyPr>
          <a:lstStyle/>
          <a:p>
            <a:endParaRPr lang="en-US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5C88D7DF-4A28-4975-AA01-4066933EAF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6588" y="2618395"/>
            <a:ext cx="400050" cy="1106488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520832CD-C118-42B1-B0CC-9F798064C9D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13013" y="4158270"/>
            <a:ext cx="3703637" cy="76041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298 w 21600"/>
              <a:gd name="T13" fmla="*/ 3298 h 21600"/>
              <a:gd name="T14" fmla="*/ 18302 w 21600"/>
              <a:gd name="T15" fmla="*/ 1830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996" y="21600"/>
                </a:lnTo>
                <a:lnTo>
                  <a:pt x="18604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4000" tIns="10800" rIns="54000" bIns="10800" anchor="ctr">
            <a:spAutoFit/>
          </a:bodyPr>
          <a:lstStyle/>
          <a:p>
            <a:endParaRPr lang="en-US"/>
          </a:p>
        </p:txBody>
      </p:sp>
      <p:sp>
        <p:nvSpPr>
          <p:cNvPr id="33" name="Line 22">
            <a:extLst>
              <a:ext uri="{FF2B5EF4-FFF2-40B4-BE49-F238E27FC236}">
                <a16:creationId xmlns:a16="http://schemas.microsoft.com/office/drawing/2014/main" id="{EFF5300F-A805-4020-933B-C611A3AE4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8475" y="4153508"/>
            <a:ext cx="1588" cy="758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" name="Group 23">
            <a:extLst>
              <a:ext uri="{FF2B5EF4-FFF2-40B4-BE49-F238E27FC236}">
                <a16:creationId xmlns:a16="http://schemas.microsoft.com/office/drawing/2014/main" id="{7B8A4329-FB62-4006-8441-83EF77B27FC2}"/>
              </a:ext>
            </a:extLst>
          </p:cNvPr>
          <p:cNvGrpSpPr>
            <a:grpSpLocks/>
          </p:cNvGrpSpPr>
          <p:nvPr/>
        </p:nvGrpSpPr>
        <p:grpSpPr bwMode="auto">
          <a:xfrm>
            <a:off x="2894013" y="4372583"/>
            <a:ext cx="336550" cy="238125"/>
            <a:chOff x="1920" y="2688"/>
            <a:chExt cx="240" cy="240"/>
          </a:xfrm>
        </p:grpSpPr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39BAE405-2CD5-4DCB-8D86-ABE477832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36" name="Oval 25">
              <a:extLst>
                <a:ext uri="{FF2B5EF4-FFF2-40B4-BE49-F238E27FC236}">
                  <a16:creationId xmlns:a16="http://schemas.microsoft.com/office/drawing/2014/main" id="{8D3521FB-0E4B-4E8B-B90B-9738FA9C5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ABA4B62D-BE2B-4725-A099-D3FD012F6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27">
            <a:extLst>
              <a:ext uri="{FF2B5EF4-FFF2-40B4-BE49-F238E27FC236}">
                <a16:creationId xmlns:a16="http://schemas.microsoft.com/office/drawing/2014/main" id="{27DEEF6B-BD65-4841-AEA7-C842A956702F}"/>
              </a:ext>
            </a:extLst>
          </p:cNvPr>
          <p:cNvGrpSpPr>
            <a:grpSpLocks/>
          </p:cNvGrpSpPr>
          <p:nvPr/>
        </p:nvGrpSpPr>
        <p:grpSpPr bwMode="auto">
          <a:xfrm>
            <a:off x="2970213" y="4634520"/>
            <a:ext cx="336550" cy="236538"/>
            <a:chOff x="1920" y="2688"/>
            <a:chExt cx="240" cy="240"/>
          </a:xfrm>
        </p:grpSpPr>
        <p:sp>
          <p:nvSpPr>
            <p:cNvPr id="39" name="Oval 28">
              <a:extLst>
                <a:ext uri="{FF2B5EF4-FFF2-40B4-BE49-F238E27FC236}">
                  <a16:creationId xmlns:a16="http://schemas.microsoft.com/office/drawing/2014/main" id="{038AE7A5-F163-4642-963F-852D304D2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40" name="Oval 29">
              <a:extLst>
                <a:ext uri="{FF2B5EF4-FFF2-40B4-BE49-F238E27FC236}">
                  <a16:creationId xmlns:a16="http://schemas.microsoft.com/office/drawing/2014/main" id="{00815F3D-7349-43F5-BA60-B8EE8D07B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41" name="Picture 30">
              <a:extLst>
                <a:ext uri="{FF2B5EF4-FFF2-40B4-BE49-F238E27FC236}">
                  <a16:creationId xmlns:a16="http://schemas.microsoft.com/office/drawing/2014/main" id="{E4D7F42C-F9BF-4BAC-9E7B-44416B2E7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5">
            <a:extLst>
              <a:ext uri="{FF2B5EF4-FFF2-40B4-BE49-F238E27FC236}">
                <a16:creationId xmlns:a16="http://schemas.microsoft.com/office/drawing/2014/main" id="{988D104D-EB02-4F2D-B086-F2504970D629}"/>
              </a:ext>
            </a:extLst>
          </p:cNvPr>
          <p:cNvGrpSpPr>
            <a:grpSpLocks/>
          </p:cNvGrpSpPr>
          <p:nvPr/>
        </p:nvGrpSpPr>
        <p:grpSpPr bwMode="auto">
          <a:xfrm>
            <a:off x="3884613" y="4509108"/>
            <a:ext cx="336550" cy="236537"/>
            <a:chOff x="1920" y="2688"/>
            <a:chExt cx="240" cy="240"/>
          </a:xfrm>
        </p:grpSpPr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74DAA619-421F-4795-9E13-8BB90882D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8CC20A8C-02E3-4F7B-9748-66BDA3B31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45" name="Picture 38">
              <a:extLst>
                <a:ext uri="{FF2B5EF4-FFF2-40B4-BE49-F238E27FC236}">
                  <a16:creationId xmlns:a16="http://schemas.microsoft.com/office/drawing/2014/main" id="{EA37A68F-7F2E-4ADB-AD78-D68AC6CE7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Line 39">
            <a:extLst>
              <a:ext uri="{FF2B5EF4-FFF2-40B4-BE49-F238E27FC236}">
                <a16:creationId xmlns:a16="http://schemas.microsoft.com/office/drawing/2014/main" id="{A06FB222-085D-4F85-B4E9-3D35F06D4C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6988" y="2631095"/>
            <a:ext cx="471487" cy="1093788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1">
            <a:extLst>
              <a:ext uri="{FF2B5EF4-FFF2-40B4-BE49-F238E27FC236}">
                <a16:creationId xmlns:a16="http://schemas.microsoft.com/office/drawing/2014/main" id="{53C4AC6C-EF06-4481-9B3F-8BC0C9E1A3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2613" y="3977295"/>
            <a:ext cx="457200" cy="396875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Text Box 43">
            <a:extLst>
              <a:ext uri="{FF2B5EF4-FFF2-40B4-BE49-F238E27FC236}">
                <a16:creationId xmlns:a16="http://schemas.microsoft.com/office/drawing/2014/main" id="{F62DDD1A-9070-4BAB-8A43-50037A6FF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413" y="3239108"/>
            <a:ext cx="806450" cy="268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i="1">
                <a:solidFill>
                  <a:srgbClr val="996600"/>
                </a:solidFill>
              </a:rPr>
              <a:t>Allocation </a:t>
            </a:r>
            <a:r>
              <a:rPr lang="en-US" altLang="fr-FR" sz="800" i="1">
                <a:solidFill>
                  <a:srgbClr val="996600"/>
                </a:solidFill>
              </a:rPr>
              <a:t>relationships</a:t>
            </a:r>
            <a:r>
              <a:rPr lang="fr-FR" altLang="fr-FR" sz="800" i="1">
                <a:solidFill>
                  <a:srgbClr val="996600"/>
                </a:solidFill>
              </a:rPr>
              <a:t> </a:t>
            </a:r>
          </a:p>
        </p:txBody>
      </p:sp>
      <p:sp>
        <p:nvSpPr>
          <p:cNvPr id="49" name="Rectangle 46">
            <a:extLst>
              <a:ext uri="{FF2B5EF4-FFF2-40B4-BE49-F238E27FC236}">
                <a16:creationId xmlns:a16="http://schemas.microsoft.com/office/drawing/2014/main" id="{7C279CBF-DC48-4F7F-92FD-6663F1BA2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4488470"/>
            <a:ext cx="606425" cy="282575"/>
          </a:xfrm>
          <a:prstGeom prst="rect">
            <a:avLst/>
          </a:prstGeom>
          <a:noFill/>
          <a:ln w="15875">
            <a:solidFill>
              <a:srgbClr val="00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/>
              <a:t>Logiciels</a:t>
            </a:r>
          </a:p>
        </p:txBody>
      </p:sp>
      <p:sp>
        <p:nvSpPr>
          <p:cNvPr id="50" name="Rectangle 47">
            <a:extLst>
              <a:ext uri="{FF2B5EF4-FFF2-40B4-BE49-F238E27FC236}">
                <a16:creationId xmlns:a16="http://schemas.microsoft.com/office/drawing/2014/main" id="{DC645100-B107-4B90-AB44-DCE8C353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613" y="4488470"/>
            <a:ext cx="671512" cy="282575"/>
          </a:xfrm>
          <a:prstGeom prst="rect">
            <a:avLst/>
          </a:prstGeom>
          <a:noFill/>
          <a:ln w="15875">
            <a:solidFill>
              <a:srgbClr val="00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/>
              <a:t>Matériels</a:t>
            </a: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185EB42E-C748-4CE4-B264-0690EA6D2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588" y="4196370"/>
            <a:ext cx="1204912" cy="268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" rIns="0" bIns="10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b="1">
                <a:solidFill>
                  <a:srgbClr val="003399"/>
                </a:solidFill>
              </a:rPr>
              <a:t>Software &amp; hardware components</a:t>
            </a:r>
          </a:p>
        </p:txBody>
      </p:sp>
      <p:sp>
        <p:nvSpPr>
          <p:cNvPr id="52" name="Text Box 50">
            <a:extLst>
              <a:ext uri="{FF2B5EF4-FFF2-40B4-BE49-F238E27FC236}">
                <a16:creationId xmlns:a16="http://schemas.microsoft.com/office/drawing/2014/main" id="{76A63CFA-CBC5-4503-BB20-A0D8F2B9F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2424720"/>
            <a:ext cx="865187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600" b="1" i="1">
                <a:solidFill>
                  <a:srgbClr val="FF0000"/>
                </a:solidFill>
              </a:rPr>
              <a:t>Missions</a:t>
            </a:r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99765314-1BCF-4A75-9094-D9F168B76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3" y="3035908"/>
            <a:ext cx="1371600" cy="5397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/>
              <a:t>Functional requirements</a:t>
            </a:r>
          </a:p>
        </p:txBody>
      </p:sp>
      <p:sp>
        <p:nvSpPr>
          <p:cNvPr id="54" name="Oval 58">
            <a:extLst>
              <a:ext uri="{FF2B5EF4-FFF2-40B4-BE49-F238E27FC236}">
                <a16:creationId xmlns:a16="http://schemas.microsoft.com/office/drawing/2014/main" id="{04FA181D-5451-4A82-BD34-78A307E24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3" y="2858108"/>
            <a:ext cx="336550" cy="238125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/>
              <a:t>2</a:t>
            </a:r>
          </a:p>
        </p:txBody>
      </p:sp>
      <p:sp>
        <p:nvSpPr>
          <p:cNvPr id="55" name="Text Box 59">
            <a:extLst>
              <a:ext uri="{FF2B5EF4-FFF2-40B4-BE49-F238E27FC236}">
                <a16:creationId xmlns:a16="http://schemas.microsoft.com/office/drawing/2014/main" id="{DA95638C-4ED1-4C1E-92D9-7DAD107FE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261" y="2019908"/>
            <a:ext cx="121920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 b="1">
                <a:solidFill>
                  <a:schemeClr val="bg1"/>
                </a:solidFill>
              </a:rPr>
              <a:t>Extended </a:t>
            </a:r>
            <a:r>
              <a:rPr lang="fr-FR" altLang="fr-FR" sz="1200" b="1" err="1">
                <a:solidFill>
                  <a:schemeClr val="bg1"/>
                </a:solidFill>
              </a:rPr>
              <a:t>Vehicle</a:t>
            </a:r>
            <a:endParaRPr lang="fr-FR" altLang="fr-FR" sz="1200" b="1">
              <a:solidFill>
                <a:schemeClr val="bg1"/>
              </a:solidFill>
            </a:endParaRPr>
          </a:p>
        </p:txBody>
      </p:sp>
      <p:sp>
        <p:nvSpPr>
          <p:cNvPr id="56" name="Line 60">
            <a:extLst>
              <a:ext uri="{FF2B5EF4-FFF2-40B4-BE49-F238E27FC236}">
                <a16:creationId xmlns:a16="http://schemas.microsoft.com/office/drawing/2014/main" id="{4D1FC435-0F44-4662-A339-54F7437C7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500" y="2208820"/>
            <a:ext cx="900113" cy="7937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62">
            <a:extLst>
              <a:ext uri="{FF2B5EF4-FFF2-40B4-BE49-F238E27FC236}">
                <a16:creationId xmlns:a16="http://schemas.microsoft.com/office/drawing/2014/main" id="{AF9C6610-300C-4A01-8B9D-FAFC81F52FF2}"/>
              </a:ext>
            </a:extLst>
          </p:cNvPr>
          <p:cNvSpPr>
            <a:spLocks/>
          </p:cNvSpPr>
          <p:nvPr/>
        </p:nvSpPr>
        <p:spPr bwMode="auto">
          <a:xfrm>
            <a:off x="5942013" y="3580420"/>
            <a:ext cx="711200" cy="1420813"/>
          </a:xfrm>
          <a:custGeom>
            <a:avLst/>
            <a:gdLst>
              <a:gd name="T0" fmla="*/ 2147483646 w 544"/>
              <a:gd name="T1" fmla="*/ 0 h 960"/>
              <a:gd name="T2" fmla="*/ 2147483646 w 544"/>
              <a:gd name="T3" fmla="*/ 2147483646 h 960"/>
              <a:gd name="T4" fmla="*/ 0 w 544"/>
              <a:gd name="T5" fmla="*/ 2147483646 h 960"/>
              <a:gd name="T6" fmla="*/ 0 60000 65536"/>
              <a:gd name="T7" fmla="*/ 0 60000 65536"/>
              <a:gd name="T8" fmla="*/ 0 60000 65536"/>
              <a:gd name="T9" fmla="*/ 0 w 544"/>
              <a:gd name="T10" fmla="*/ 0 h 960"/>
              <a:gd name="T11" fmla="*/ 544 w 544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4" h="960">
                <a:moveTo>
                  <a:pt x="384" y="0"/>
                </a:moveTo>
                <a:cubicBezTo>
                  <a:pt x="464" y="256"/>
                  <a:pt x="544" y="512"/>
                  <a:pt x="480" y="672"/>
                </a:cubicBezTo>
                <a:cubicBezTo>
                  <a:pt x="416" y="832"/>
                  <a:pt x="72" y="912"/>
                  <a:pt x="0" y="9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8" name="Rectangle 64">
            <a:extLst>
              <a:ext uri="{FF2B5EF4-FFF2-40B4-BE49-F238E27FC236}">
                <a16:creationId xmlns:a16="http://schemas.microsoft.com/office/drawing/2014/main" id="{8995ECCD-91BD-484E-A409-6A4233A4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853" y="2010383"/>
            <a:ext cx="165100" cy="13017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75C5C545-AAD2-403B-8780-7DE4F9AB6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010383"/>
            <a:ext cx="165100" cy="13017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60" name="Line 70">
            <a:extLst>
              <a:ext uri="{FF2B5EF4-FFF2-40B4-BE49-F238E27FC236}">
                <a16:creationId xmlns:a16="http://schemas.microsoft.com/office/drawing/2014/main" id="{32349593-EB5D-4817-A1ED-8A83C0A8D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213" y="3245458"/>
            <a:ext cx="0" cy="1243012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71">
            <a:extLst>
              <a:ext uri="{FF2B5EF4-FFF2-40B4-BE49-F238E27FC236}">
                <a16:creationId xmlns:a16="http://schemas.microsoft.com/office/drawing/2014/main" id="{0A6CE671-D97F-4A06-9D51-AB84D34A3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6013" y="3610583"/>
            <a:ext cx="609600" cy="869950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" name="Group 72">
            <a:extLst>
              <a:ext uri="{FF2B5EF4-FFF2-40B4-BE49-F238E27FC236}">
                <a16:creationId xmlns:a16="http://schemas.microsoft.com/office/drawing/2014/main" id="{122D14F4-8B02-427E-A1E4-695F79C9B85E}"/>
              </a:ext>
            </a:extLst>
          </p:cNvPr>
          <p:cNvGrpSpPr>
            <a:grpSpLocks/>
          </p:cNvGrpSpPr>
          <p:nvPr/>
        </p:nvGrpSpPr>
        <p:grpSpPr bwMode="auto">
          <a:xfrm>
            <a:off x="3884613" y="4196370"/>
            <a:ext cx="334962" cy="236538"/>
            <a:chOff x="1920" y="2688"/>
            <a:chExt cx="240" cy="240"/>
          </a:xfrm>
        </p:grpSpPr>
        <p:sp>
          <p:nvSpPr>
            <p:cNvPr id="63" name="Oval 73">
              <a:extLst>
                <a:ext uri="{FF2B5EF4-FFF2-40B4-BE49-F238E27FC236}">
                  <a16:creationId xmlns:a16="http://schemas.microsoft.com/office/drawing/2014/main" id="{3756037E-4702-44E8-8A9D-25C5CDB6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64" name="Oval 74">
              <a:extLst>
                <a:ext uri="{FF2B5EF4-FFF2-40B4-BE49-F238E27FC236}">
                  <a16:creationId xmlns:a16="http://schemas.microsoft.com/office/drawing/2014/main" id="{11D0371F-D73E-4075-95CD-E5D3222EB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65" name="Picture 75">
              <a:extLst>
                <a:ext uri="{FF2B5EF4-FFF2-40B4-BE49-F238E27FC236}">
                  <a16:creationId xmlns:a16="http://schemas.microsoft.com/office/drawing/2014/main" id="{BF9A6F28-61F2-4E47-97E8-85B2C64BE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Line 77">
            <a:extLst>
              <a:ext uri="{FF2B5EF4-FFF2-40B4-BE49-F238E27FC236}">
                <a16:creationId xmlns:a16="http://schemas.microsoft.com/office/drawing/2014/main" id="{33C6505D-A1AD-4680-B490-92C7BA797B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7013" y="3610583"/>
            <a:ext cx="381000" cy="585787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78">
            <a:extLst>
              <a:ext uri="{FF2B5EF4-FFF2-40B4-BE49-F238E27FC236}">
                <a16:creationId xmlns:a16="http://schemas.microsoft.com/office/drawing/2014/main" id="{37F853AC-EE38-4BBA-B93A-8DC3669D37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631095"/>
            <a:ext cx="196850" cy="333375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79">
            <a:extLst>
              <a:ext uri="{FF2B5EF4-FFF2-40B4-BE49-F238E27FC236}">
                <a16:creationId xmlns:a16="http://schemas.microsoft.com/office/drawing/2014/main" id="{881DF716-0744-415F-8C79-6C46E19C32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8475" y="2631095"/>
            <a:ext cx="66675" cy="712788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AutoShape 80">
            <a:extLst>
              <a:ext uri="{FF2B5EF4-FFF2-40B4-BE49-F238E27FC236}">
                <a16:creationId xmlns:a16="http://schemas.microsoft.com/office/drawing/2014/main" id="{C5D70CF1-C35A-4F97-8B69-7EF34174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2964470"/>
            <a:ext cx="1008063" cy="258763"/>
          </a:xfrm>
          <a:prstGeom prst="chevron">
            <a:avLst>
              <a:gd name="adj" fmla="val 50319"/>
            </a:avLst>
          </a:prstGeom>
          <a:solidFill>
            <a:schemeClr val="bg1"/>
          </a:solidFill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 wrap="none" tIns="64800" bIns="64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700"/>
              <a:t>Function</a:t>
            </a:r>
            <a:r>
              <a:rPr lang="fr-FR" altLang="fr-FR" sz="700"/>
              <a:t> 1</a:t>
            </a:r>
          </a:p>
        </p:txBody>
      </p:sp>
      <p:sp>
        <p:nvSpPr>
          <p:cNvPr id="70" name="AutoShape 81">
            <a:extLst>
              <a:ext uri="{FF2B5EF4-FFF2-40B4-BE49-F238E27FC236}">
                <a16:creationId xmlns:a16="http://schemas.microsoft.com/office/drawing/2014/main" id="{50FF27F4-E72F-4D52-A38D-9D87CFD16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3724883"/>
            <a:ext cx="1009650" cy="258762"/>
          </a:xfrm>
          <a:prstGeom prst="chevron">
            <a:avLst>
              <a:gd name="adj" fmla="val 50399"/>
            </a:avLst>
          </a:prstGeom>
          <a:solidFill>
            <a:schemeClr val="bg1"/>
          </a:solidFill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 wrap="none" tIns="64800" bIns="64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700"/>
              <a:t>Function</a:t>
            </a:r>
            <a:r>
              <a:rPr lang="fr-FR" altLang="fr-FR" sz="700"/>
              <a:t> 3</a:t>
            </a:r>
          </a:p>
        </p:txBody>
      </p:sp>
      <p:sp>
        <p:nvSpPr>
          <p:cNvPr id="71" name="Text Box 82">
            <a:extLst>
              <a:ext uri="{FF2B5EF4-FFF2-40B4-BE49-F238E27FC236}">
                <a16:creationId xmlns:a16="http://schemas.microsoft.com/office/drawing/2014/main" id="{6BEF5971-B028-434A-820B-DAA350502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451708"/>
            <a:ext cx="762000" cy="268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/>
              <a:t>Derivation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/>
              <a:t>relationships</a:t>
            </a:r>
          </a:p>
        </p:txBody>
      </p:sp>
      <p:sp>
        <p:nvSpPr>
          <p:cNvPr id="72" name="Text Box 88">
            <a:extLst>
              <a:ext uri="{FF2B5EF4-FFF2-40B4-BE49-F238E27FC236}">
                <a16:creationId xmlns:a16="http://schemas.microsoft.com/office/drawing/2014/main" id="{2A4E629A-DB54-49CD-BAD4-086DC27C8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4013808"/>
            <a:ext cx="808037" cy="268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i="1">
                <a:solidFill>
                  <a:srgbClr val="996600"/>
                </a:solidFill>
              </a:rPr>
              <a:t>Allocation </a:t>
            </a:r>
            <a:r>
              <a:rPr lang="en-US" altLang="fr-FR" sz="800" i="1">
                <a:solidFill>
                  <a:srgbClr val="996600"/>
                </a:solidFill>
              </a:rPr>
              <a:t>relationships</a:t>
            </a:r>
            <a:r>
              <a:rPr lang="fr-FR" altLang="fr-FR" sz="800" i="1">
                <a:solidFill>
                  <a:srgbClr val="996600"/>
                </a:solidFill>
              </a:rPr>
              <a:t> </a:t>
            </a:r>
          </a:p>
        </p:txBody>
      </p:sp>
      <p:sp>
        <p:nvSpPr>
          <p:cNvPr id="73" name="AutoShape 92">
            <a:extLst>
              <a:ext uri="{FF2B5EF4-FFF2-40B4-BE49-F238E27FC236}">
                <a16:creationId xmlns:a16="http://schemas.microsoft.com/office/drawing/2014/main" id="{541F7791-2D3D-48EE-A2AC-9ED7C5E4D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3343883"/>
            <a:ext cx="1008063" cy="257175"/>
          </a:xfrm>
          <a:prstGeom prst="chevron">
            <a:avLst>
              <a:gd name="adj" fmla="val 50630"/>
            </a:avLst>
          </a:prstGeom>
          <a:solidFill>
            <a:schemeClr val="bg1"/>
          </a:solidFill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 wrap="none" tIns="64800" bIns="64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700"/>
              <a:t>Function</a:t>
            </a:r>
            <a:r>
              <a:rPr lang="fr-FR" altLang="fr-FR" sz="700"/>
              <a:t> 2</a:t>
            </a:r>
          </a:p>
        </p:txBody>
      </p:sp>
      <p:grpSp>
        <p:nvGrpSpPr>
          <p:cNvPr id="74" name="Group 98">
            <a:extLst>
              <a:ext uri="{FF2B5EF4-FFF2-40B4-BE49-F238E27FC236}">
                <a16:creationId xmlns:a16="http://schemas.microsoft.com/office/drawing/2014/main" id="{108903A8-1EF3-41D9-9D4F-CFC07CAB6C68}"/>
              </a:ext>
            </a:extLst>
          </p:cNvPr>
          <p:cNvGrpSpPr>
            <a:grpSpLocks/>
          </p:cNvGrpSpPr>
          <p:nvPr/>
        </p:nvGrpSpPr>
        <p:grpSpPr bwMode="auto">
          <a:xfrm>
            <a:off x="3351213" y="4415445"/>
            <a:ext cx="334962" cy="238125"/>
            <a:chOff x="1920" y="2688"/>
            <a:chExt cx="240" cy="240"/>
          </a:xfrm>
        </p:grpSpPr>
        <p:sp>
          <p:nvSpPr>
            <p:cNvPr id="75" name="Oval 99">
              <a:extLst>
                <a:ext uri="{FF2B5EF4-FFF2-40B4-BE49-F238E27FC236}">
                  <a16:creationId xmlns:a16="http://schemas.microsoft.com/office/drawing/2014/main" id="{D23EDFAD-B82F-4D4C-8AFE-6337C579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76" name="Oval 100">
              <a:extLst>
                <a:ext uri="{FF2B5EF4-FFF2-40B4-BE49-F238E27FC236}">
                  <a16:creationId xmlns:a16="http://schemas.microsoft.com/office/drawing/2014/main" id="{D0A18909-1413-47B6-A9F2-19CD8B576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77" name="Picture 101">
              <a:extLst>
                <a:ext uri="{FF2B5EF4-FFF2-40B4-BE49-F238E27FC236}">
                  <a16:creationId xmlns:a16="http://schemas.microsoft.com/office/drawing/2014/main" id="{F1FEA914-619E-41D7-A515-1FACF6DF7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" name="Rectangle 102">
            <a:extLst>
              <a:ext uri="{FF2B5EF4-FFF2-40B4-BE49-F238E27FC236}">
                <a16:creationId xmlns:a16="http://schemas.microsoft.com/office/drawing/2014/main" id="{379956BC-7A62-4DD2-89F5-CCC5B637A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3" y="4196370"/>
            <a:ext cx="7620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800" b="1">
                <a:solidFill>
                  <a:srgbClr val="003399"/>
                </a:solidFill>
              </a:rPr>
              <a:t>People</a:t>
            </a:r>
          </a:p>
        </p:txBody>
      </p:sp>
      <p:grpSp>
        <p:nvGrpSpPr>
          <p:cNvPr id="79" name="Group 108">
            <a:extLst>
              <a:ext uri="{FF2B5EF4-FFF2-40B4-BE49-F238E27FC236}">
                <a16:creationId xmlns:a16="http://schemas.microsoft.com/office/drawing/2014/main" id="{53AD8902-2C62-4C57-8E26-22E7AB7EEF4D}"/>
              </a:ext>
            </a:extLst>
          </p:cNvPr>
          <p:cNvGrpSpPr>
            <a:grpSpLocks/>
          </p:cNvGrpSpPr>
          <p:nvPr/>
        </p:nvGrpSpPr>
        <p:grpSpPr bwMode="auto">
          <a:xfrm>
            <a:off x="3579813" y="4634520"/>
            <a:ext cx="334962" cy="238125"/>
            <a:chOff x="1920" y="2688"/>
            <a:chExt cx="240" cy="240"/>
          </a:xfrm>
        </p:grpSpPr>
        <p:sp>
          <p:nvSpPr>
            <p:cNvPr id="80" name="Oval 109">
              <a:extLst>
                <a:ext uri="{FF2B5EF4-FFF2-40B4-BE49-F238E27FC236}">
                  <a16:creationId xmlns:a16="http://schemas.microsoft.com/office/drawing/2014/main" id="{CAB70E77-14DE-43EB-A666-FB3EAB32E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81" name="Oval 110">
              <a:extLst>
                <a:ext uri="{FF2B5EF4-FFF2-40B4-BE49-F238E27FC236}">
                  <a16:creationId xmlns:a16="http://schemas.microsoft.com/office/drawing/2014/main" id="{DA96D8DD-2FF4-44A0-A525-A4DF0135B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82" name="Picture 111">
              <a:extLst>
                <a:ext uri="{FF2B5EF4-FFF2-40B4-BE49-F238E27FC236}">
                  <a16:creationId xmlns:a16="http://schemas.microsoft.com/office/drawing/2014/main" id="{C3530571-4238-4F01-89E4-83FD3B8B5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3" name="Rectangle 11">
            <a:extLst>
              <a:ext uri="{FF2B5EF4-FFF2-40B4-BE49-F238E27FC236}">
                <a16:creationId xmlns:a16="http://schemas.microsoft.com/office/drawing/2014/main" id="{41C39A55-726F-4426-A17B-E4B79A5A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613" y="4610708"/>
            <a:ext cx="1447800" cy="5413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/>
              <a:t>Organizational requirements</a:t>
            </a:r>
          </a:p>
        </p:txBody>
      </p:sp>
      <p:sp>
        <p:nvSpPr>
          <p:cNvPr id="84" name="Oval 113">
            <a:extLst>
              <a:ext uri="{FF2B5EF4-FFF2-40B4-BE49-F238E27FC236}">
                <a16:creationId xmlns:a16="http://schemas.microsoft.com/office/drawing/2014/main" id="{48646A5A-641D-4A07-8380-410BBB2A2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3" y="4524983"/>
            <a:ext cx="336550" cy="236537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/>
              <a:t>3</a:t>
            </a:r>
          </a:p>
        </p:txBody>
      </p:sp>
      <p:sp>
        <p:nvSpPr>
          <p:cNvPr id="85" name="Line 116">
            <a:extLst>
              <a:ext uri="{FF2B5EF4-FFF2-40B4-BE49-F238E27FC236}">
                <a16:creationId xmlns:a16="http://schemas.microsoft.com/office/drawing/2014/main" id="{07DB205D-761F-4D4C-9C61-66A941E557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5025" y="3537558"/>
            <a:ext cx="1588" cy="971550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AutoShape 117">
            <a:extLst>
              <a:ext uri="{FF2B5EF4-FFF2-40B4-BE49-F238E27FC236}">
                <a16:creationId xmlns:a16="http://schemas.microsoft.com/office/drawing/2014/main" id="{9D390DDF-DC2A-4DF0-9BE7-A0412DEC0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3724883"/>
            <a:ext cx="1009650" cy="258762"/>
          </a:xfrm>
          <a:prstGeom prst="chevron">
            <a:avLst>
              <a:gd name="adj" fmla="val 50399"/>
            </a:avLst>
          </a:prstGeom>
          <a:solidFill>
            <a:schemeClr val="bg1"/>
          </a:solidFill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 wrap="none" tIns="64800" bIns="64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700"/>
              <a:t>Function</a:t>
            </a:r>
            <a:r>
              <a:rPr lang="fr-FR" altLang="fr-FR" sz="700"/>
              <a:t> 4</a:t>
            </a:r>
          </a:p>
        </p:txBody>
      </p:sp>
      <p:sp>
        <p:nvSpPr>
          <p:cNvPr id="87" name="Line 119">
            <a:extLst>
              <a:ext uri="{FF2B5EF4-FFF2-40B4-BE49-F238E27FC236}">
                <a16:creationId xmlns:a16="http://schemas.microsoft.com/office/drawing/2014/main" id="{82CDA83B-0B03-401C-B1B5-244BF74456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6013" y="3580420"/>
            <a:ext cx="1981200" cy="10318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id="{1B0DF1D1-D77B-4FF5-BE28-82FCAE8DA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3" y="4610708"/>
            <a:ext cx="1447800" cy="5413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/>
              <a:t>Technical requirements</a:t>
            </a:r>
          </a:p>
        </p:txBody>
      </p:sp>
      <p:sp>
        <p:nvSpPr>
          <p:cNvPr id="89" name="Oval 124">
            <a:extLst>
              <a:ext uri="{FF2B5EF4-FFF2-40B4-BE49-F238E27FC236}">
                <a16:creationId xmlns:a16="http://schemas.microsoft.com/office/drawing/2014/main" id="{1E963706-707E-4FB1-B2B6-DB80DF791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4634520"/>
            <a:ext cx="336550" cy="238125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/>
              <a:t>4</a:t>
            </a:r>
          </a:p>
        </p:txBody>
      </p:sp>
      <p:sp>
        <p:nvSpPr>
          <p:cNvPr id="90" name="Rectangle 11">
            <a:extLst>
              <a:ext uri="{FF2B5EF4-FFF2-40B4-BE49-F238E27FC236}">
                <a16:creationId xmlns:a16="http://schemas.microsoft.com/office/drawing/2014/main" id="{DFD03936-63CF-4094-A73A-103E05B5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489" y="1662720"/>
            <a:ext cx="1028700" cy="5619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/>
              <a:t>Needs</a:t>
            </a:r>
          </a:p>
        </p:txBody>
      </p:sp>
      <p:sp>
        <p:nvSpPr>
          <p:cNvPr id="91" name="Oval 127">
            <a:extLst>
              <a:ext uri="{FF2B5EF4-FFF2-40B4-BE49-F238E27FC236}">
                <a16:creationId xmlns:a16="http://schemas.microsoft.com/office/drawing/2014/main" id="{5A7AA182-A512-46E2-9569-0701036B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013" y="1765908"/>
            <a:ext cx="336550" cy="2476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200"/>
              <a:t>1</a:t>
            </a:r>
          </a:p>
        </p:txBody>
      </p:sp>
      <p:sp>
        <p:nvSpPr>
          <p:cNvPr id="92" name="Text Box 129">
            <a:extLst>
              <a:ext uri="{FF2B5EF4-FFF2-40B4-BE49-F238E27FC236}">
                <a16:creationId xmlns:a16="http://schemas.microsoft.com/office/drawing/2014/main" id="{A8126298-E9CC-415B-83BC-69FD941D1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1146783"/>
            <a:ext cx="955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FF0000"/>
                </a:solidFill>
              </a:rPr>
              <a:t>Environment</a:t>
            </a:r>
          </a:p>
        </p:txBody>
      </p:sp>
      <p:grpSp>
        <p:nvGrpSpPr>
          <p:cNvPr id="93" name="Group 138">
            <a:extLst>
              <a:ext uri="{FF2B5EF4-FFF2-40B4-BE49-F238E27FC236}">
                <a16:creationId xmlns:a16="http://schemas.microsoft.com/office/drawing/2014/main" id="{F4395791-32B3-4EFC-A937-93EE12241F16}"/>
              </a:ext>
            </a:extLst>
          </p:cNvPr>
          <p:cNvGrpSpPr>
            <a:grpSpLocks/>
          </p:cNvGrpSpPr>
          <p:nvPr/>
        </p:nvGrpSpPr>
        <p:grpSpPr bwMode="auto">
          <a:xfrm>
            <a:off x="6586538" y="1002320"/>
            <a:ext cx="2447925" cy="935038"/>
            <a:chOff x="4150" y="618"/>
            <a:chExt cx="1542" cy="589"/>
          </a:xfrm>
        </p:grpSpPr>
        <p:sp>
          <p:nvSpPr>
            <p:cNvPr id="94" name="Rectangle 134">
              <a:extLst>
                <a:ext uri="{FF2B5EF4-FFF2-40B4-BE49-F238E27FC236}">
                  <a16:creationId xmlns:a16="http://schemas.microsoft.com/office/drawing/2014/main" id="{15F047AD-7001-4C90-8FEC-2E78BB6FD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618"/>
              <a:ext cx="1542" cy="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pic>
          <p:nvPicPr>
            <p:cNvPr id="95" name="Picture 136" descr="danger">
              <a:extLst>
                <a:ext uri="{FF2B5EF4-FFF2-40B4-BE49-F238E27FC236}">
                  <a16:creationId xmlns:a16="http://schemas.microsoft.com/office/drawing/2014/main" id="{2E98AAB2-273D-4B62-BED1-4BBFF5C03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709"/>
              <a:ext cx="398" cy="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 Box 137">
              <a:extLst>
                <a:ext uri="{FF2B5EF4-FFF2-40B4-BE49-F238E27FC236}">
                  <a16:creationId xmlns:a16="http://schemas.microsoft.com/office/drawing/2014/main" id="{5B9592B1-7F31-48BF-BC24-9678CC31E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618"/>
              <a:ext cx="1056" cy="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900" i="1"/>
                <a:t>Be careful to the relativity of the point of views: a requirement on an external system is a need relatively to the system of interest</a:t>
              </a:r>
            </a:p>
          </p:txBody>
        </p:sp>
      </p:grpSp>
      <p:sp>
        <p:nvSpPr>
          <p:cNvPr id="97" name="Text Box 82">
            <a:extLst>
              <a:ext uri="{FF2B5EF4-FFF2-40B4-BE49-F238E27FC236}">
                <a16:creationId xmlns:a16="http://schemas.microsoft.com/office/drawing/2014/main" id="{032060F2-C429-41C3-B0D0-0302A0C9F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783620"/>
            <a:ext cx="762000" cy="268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/>
              <a:t>Derivation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i="1"/>
              <a:t>relationships</a:t>
            </a:r>
          </a:p>
        </p:txBody>
      </p:sp>
      <p:sp>
        <p:nvSpPr>
          <p:cNvPr id="98" name="Line 40">
            <a:extLst>
              <a:ext uri="{FF2B5EF4-FFF2-40B4-BE49-F238E27FC236}">
                <a16:creationId xmlns:a16="http://schemas.microsoft.com/office/drawing/2014/main" id="{C12B3A47-0DF3-4A75-8D06-4161BD644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3202595"/>
            <a:ext cx="1127125" cy="1262063"/>
          </a:xfrm>
          <a:prstGeom prst="line">
            <a:avLst/>
          </a:prstGeom>
          <a:noFill/>
          <a:ln w="9525">
            <a:solidFill>
              <a:srgbClr val="99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Freeform 62">
            <a:extLst>
              <a:ext uri="{FF2B5EF4-FFF2-40B4-BE49-F238E27FC236}">
                <a16:creationId xmlns:a16="http://schemas.microsoft.com/office/drawing/2014/main" id="{0FDAD3C3-FB13-4221-9AF1-F481F256B791}"/>
              </a:ext>
            </a:extLst>
          </p:cNvPr>
          <p:cNvSpPr>
            <a:spLocks/>
          </p:cNvSpPr>
          <p:nvPr/>
        </p:nvSpPr>
        <p:spPr bwMode="auto">
          <a:xfrm flipH="1">
            <a:off x="4473803" y="2248507"/>
            <a:ext cx="217260" cy="2380614"/>
          </a:xfrm>
          <a:custGeom>
            <a:avLst/>
            <a:gdLst>
              <a:gd name="T0" fmla="*/ 2147483646 w 544"/>
              <a:gd name="T1" fmla="*/ 0 h 960"/>
              <a:gd name="T2" fmla="*/ 2147483646 w 544"/>
              <a:gd name="T3" fmla="*/ 2147483646 h 960"/>
              <a:gd name="T4" fmla="*/ 0 w 544"/>
              <a:gd name="T5" fmla="*/ 2147483646 h 960"/>
              <a:gd name="T6" fmla="*/ 0 60000 65536"/>
              <a:gd name="T7" fmla="*/ 0 60000 65536"/>
              <a:gd name="T8" fmla="*/ 0 60000 65536"/>
              <a:gd name="T9" fmla="*/ 0 w 544"/>
              <a:gd name="T10" fmla="*/ 0 h 960"/>
              <a:gd name="T11" fmla="*/ 544 w 544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4" h="960">
                <a:moveTo>
                  <a:pt x="384" y="0"/>
                </a:moveTo>
                <a:cubicBezTo>
                  <a:pt x="464" y="256"/>
                  <a:pt x="544" y="512"/>
                  <a:pt x="480" y="672"/>
                </a:cubicBezTo>
                <a:cubicBezTo>
                  <a:pt x="416" y="832"/>
                  <a:pt x="72" y="912"/>
                  <a:pt x="0" y="9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01" name="Espace réservé du numéro de diapositive 100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16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0BA73-6AA9-49DC-9C5C-C89BD44A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template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59706C-2009-420A-A96B-8D376B9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5467C714-F951-4F76-9A16-898D6755C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41" y="1104756"/>
            <a:ext cx="4666514" cy="35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6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36576" rIns="4572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fr-FR" sz="1800" b="1" i="0" u="none" strike="noStrike" baseline="0">
                <a:solidFill>
                  <a:srgbClr val="FFFFFF"/>
                </a:solidFill>
                <a:latin typeface="Arial"/>
                <a:cs typeface="Arial"/>
              </a:rPr>
              <a:t>Need – Domain</a:t>
            </a:r>
          </a:p>
        </p:txBody>
      </p:sp>
      <p:sp>
        <p:nvSpPr>
          <p:cNvPr id="18" name="Text Box 92">
            <a:extLst>
              <a:ext uri="{FF2B5EF4-FFF2-40B4-BE49-F238E27FC236}">
                <a16:creationId xmlns:a16="http://schemas.microsoft.com/office/drawing/2014/main" id="{877D6302-9E7E-4C46-8953-BDAB4B5B9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64" y="2521407"/>
            <a:ext cx="12715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fr-FR" altLang="fr-FR" sz="1200"/>
              <a:t> </a:t>
            </a:r>
            <a:r>
              <a:rPr lang="fr-FR" sz="1200"/>
              <a:t>Need </a:t>
            </a:r>
            <a:r>
              <a:rPr lang="en-US" altLang="fr-FR" sz="1200"/>
              <a:t>template that shall be respected</a:t>
            </a:r>
          </a:p>
        </p:txBody>
      </p:sp>
      <p:sp>
        <p:nvSpPr>
          <p:cNvPr id="19" name="Line 93">
            <a:extLst>
              <a:ext uri="{FF2B5EF4-FFF2-40B4-BE49-F238E27FC236}">
                <a16:creationId xmlns:a16="http://schemas.microsoft.com/office/drawing/2014/main" id="{F1F1D224-B22B-4C45-BAAA-46C1553446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7020" y="2844573"/>
            <a:ext cx="325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0" name="Text Box 95">
            <a:extLst>
              <a:ext uri="{FF2B5EF4-FFF2-40B4-BE49-F238E27FC236}">
                <a16:creationId xmlns:a16="http://schemas.microsoft.com/office/drawing/2014/main" id="{C575E941-A056-41D4-8693-B690BF821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596" y="750025"/>
            <a:ext cx="1295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200"/>
              <a:t>A domain corresponds to a « relevant » set of external systems and/or stakeholders</a:t>
            </a:r>
          </a:p>
        </p:txBody>
      </p:sp>
      <p:sp>
        <p:nvSpPr>
          <p:cNvPr id="21" name="Text Box 99">
            <a:extLst>
              <a:ext uri="{FF2B5EF4-FFF2-40B4-BE49-F238E27FC236}">
                <a16:creationId xmlns:a16="http://schemas.microsoft.com/office/drawing/2014/main" id="{8B468146-FCF8-469E-95D2-D81CF8191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625" y="5453857"/>
            <a:ext cx="1905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000">
                <a:solidFill>
                  <a:srgbClr val="FF0000"/>
                </a:solidFill>
              </a:rPr>
              <a:t>Never forget this item, since it allows to reformulate the need in a more pertinent way</a:t>
            </a:r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64FBA7D2-8F2F-4322-B1AE-BFE8697B4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875" y="3773430"/>
            <a:ext cx="4464050" cy="40229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dirty="0">
                <a:solidFill>
                  <a:srgbClr val="FF0000"/>
                </a:solidFill>
              </a:rPr>
              <a:t>Need = expected characteristic or constraint imposed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dirty="0">
                <a:solidFill>
                  <a:srgbClr val="FF0000"/>
                </a:solidFill>
              </a:rPr>
              <a:t>by an external system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59" y="923978"/>
            <a:ext cx="5474682" cy="54929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Line 94">
            <a:extLst>
              <a:ext uri="{FF2B5EF4-FFF2-40B4-BE49-F238E27FC236}">
                <a16:creationId xmlns:a16="http://schemas.microsoft.com/office/drawing/2014/main" id="{1B834C0C-CBE2-40EA-BCD8-E23BFA349F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96837" y="1290025"/>
            <a:ext cx="265758" cy="1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04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E33A4-C0EC-4485-8DB2-2B98E753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categories of needs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7C9848-9C0E-4EEB-9227-EE9555D1B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aphicFrame>
        <p:nvGraphicFramePr>
          <p:cNvPr id="6" name="Group 133">
            <a:extLst>
              <a:ext uri="{FF2B5EF4-FFF2-40B4-BE49-F238E27FC236}">
                <a16:creationId xmlns:a16="http://schemas.microsoft.com/office/drawing/2014/main" id="{1BE2BC28-3927-4B6E-B174-2BE37B3CC8FF}"/>
              </a:ext>
            </a:extLst>
          </p:cNvPr>
          <p:cNvGraphicFramePr>
            <a:graphicFrameLocks noGrp="1"/>
          </p:cNvGraphicFramePr>
          <p:nvPr/>
        </p:nvGraphicFramePr>
        <p:xfrm>
          <a:off x="333102" y="1202417"/>
          <a:ext cx="4153990" cy="4336840"/>
        </p:xfrm>
        <a:graphic>
          <a:graphicData uri="http://schemas.openxmlformats.org/drawingml/2006/table">
            <a:tbl>
              <a:tblPr/>
              <a:tblGrid>
                <a:gridCol w="518920">
                  <a:extLst>
                    <a:ext uri="{9D8B030D-6E8A-4147-A177-3AD203B41FA5}">
                      <a16:colId xmlns:a16="http://schemas.microsoft.com/office/drawing/2014/main" val="3096268199"/>
                    </a:ext>
                  </a:extLst>
                </a:gridCol>
                <a:gridCol w="1250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373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Types of requirements on an industrial system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3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Operability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of being easily used by end-users, operators &amp; technicians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Availability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to remain in normal operational conditions (synthesizes maintainability &amp; reliability)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Performance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of ensuring specific services levels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and/or economical objectives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Safety (resp. security)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of functioning without (resp. with) negative impacts on (resp. from) the outside of the system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Evolutivity</a:t>
                      </a: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&amp; durability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of evolving among time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 adapting to new stakeholders requirements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</a:p>
                  </a:txBody>
                  <a:tcPr marT="45716" marB="4571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Transparency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Capability of reporting the internal views of the system of interest to the outside 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 Box 44">
            <a:extLst>
              <a:ext uri="{FF2B5EF4-FFF2-40B4-BE49-F238E27FC236}">
                <a16:creationId xmlns:a16="http://schemas.microsoft.com/office/drawing/2014/main" id="{490BCD0E-7613-4228-8BB9-8A4F945C8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9" y="5840555"/>
            <a:ext cx="79930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600"/>
              <a:t>Some typical </a:t>
            </a:r>
            <a:r>
              <a:rPr lang="en-US" altLang="fr-FR" sz="1600" b="1">
                <a:solidFill>
                  <a:srgbClr val="003399"/>
                </a:solidFill>
              </a:rPr>
              <a:t>categories of needs</a:t>
            </a:r>
            <a:endParaRPr lang="en-US" altLang="fr-FR" sz="1600" b="1">
              <a:solidFill>
                <a:srgbClr val="FF0000"/>
              </a:solidFill>
            </a:endParaRPr>
          </a:p>
        </p:txBody>
      </p:sp>
      <p:graphicFrame>
        <p:nvGraphicFramePr>
          <p:cNvPr id="10" name="Group 231">
            <a:extLst>
              <a:ext uri="{FF2B5EF4-FFF2-40B4-BE49-F238E27FC236}">
                <a16:creationId xmlns:a16="http://schemas.microsoft.com/office/drawing/2014/main" id="{07F2DB5C-5A24-4564-88EB-CD88291271C9}"/>
              </a:ext>
            </a:extLst>
          </p:cNvPr>
          <p:cNvGraphicFramePr>
            <a:graphicFrameLocks noGrp="1"/>
          </p:cNvGraphicFramePr>
          <p:nvPr/>
        </p:nvGraphicFramePr>
        <p:xfrm>
          <a:off x="4669971" y="1202417"/>
          <a:ext cx="4154400" cy="4336840"/>
        </p:xfrm>
        <a:graphic>
          <a:graphicData uri="http://schemas.openxmlformats.org/drawingml/2006/table">
            <a:tbl>
              <a:tblPr/>
              <a:tblGrid>
                <a:gridCol w="555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77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Types of stakeholders requirements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on an industrial system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Corresponding external systems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Political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Political system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Economical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Economical system 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0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Social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Society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6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Technological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Technological innovation system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Environmental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Earth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marL="91435" marR="91435" marT="45710" marB="4571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Legal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EF2B2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Legal &amp; regulatory system </a:t>
                      </a:r>
                    </a:p>
                  </a:txBody>
                  <a:tcPr marL="91435" marR="91435" marT="45710" marB="457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25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703B8-B9FD-44DC-9C7A-843BC6BE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architecture – Step 1: identify the needs capture methods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DCDED0-DEC4-49F0-8ED2-64DEEC42A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à coins arrondis 61">
            <a:extLst>
              <a:ext uri="{FF2B5EF4-FFF2-40B4-BE49-F238E27FC236}">
                <a16:creationId xmlns:a16="http://schemas.microsoft.com/office/drawing/2014/main" id="{03136FC0-0F76-45B2-88E0-C79D952BEF4C}"/>
              </a:ext>
            </a:extLst>
          </p:cNvPr>
          <p:cNvSpPr/>
          <p:nvPr/>
        </p:nvSpPr>
        <p:spPr>
          <a:xfrm>
            <a:off x="896305" y="1503576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and maintenance</a:t>
            </a:r>
          </a:p>
        </p:txBody>
      </p:sp>
      <p:sp>
        <p:nvSpPr>
          <p:cNvPr id="7" name="Rectangle à coins arrondis 62">
            <a:extLst>
              <a:ext uri="{FF2B5EF4-FFF2-40B4-BE49-F238E27FC236}">
                <a16:creationId xmlns:a16="http://schemas.microsoft.com/office/drawing/2014/main" id="{60E39FA7-6318-4F86-8B95-E981F4EEBA18}"/>
              </a:ext>
            </a:extLst>
          </p:cNvPr>
          <p:cNvSpPr/>
          <p:nvPr/>
        </p:nvSpPr>
        <p:spPr>
          <a:xfrm>
            <a:off x="709786" y="3145383"/>
            <a:ext cx="140679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users</a:t>
            </a:r>
          </a:p>
        </p:txBody>
      </p:sp>
      <p:sp>
        <p:nvSpPr>
          <p:cNvPr id="8" name="Rectangle à coins arrondis 63">
            <a:extLst>
              <a:ext uri="{FF2B5EF4-FFF2-40B4-BE49-F238E27FC236}">
                <a16:creationId xmlns:a16="http://schemas.microsoft.com/office/drawing/2014/main" id="{278CFD6C-FF8C-4984-BF63-F6CA468E8D65}"/>
              </a:ext>
            </a:extLst>
          </p:cNvPr>
          <p:cNvSpPr/>
          <p:nvPr/>
        </p:nvSpPr>
        <p:spPr>
          <a:xfrm>
            <a:off x="3312419" y="4572670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sources</a:t>
            </a:r>
          </a:p>
        </p:txBody>
      </p:sp>
      <p:sp>
        <p:nvSpPr>
          <p:cNvPr id="9" name="Rectangle à coins arrondis 64">
            <a:extLst>
              <a:ext uri="{FF2B5EF4-FFF2-40B4-BE49-F238E27FC236}">
                <a16:creationId xmlns:a16="http://schemas.microsoft.com/office/drawing/2014/main" id="{8A554017-168A-4FE3-B3C6-50B87563714B}"/>
              </a:ext>
            </a:extLst>
          </p:cNvPr>
          <p:cNvSpPr/>
          <p:nvPr/>
        </p:nvSpPr>
        <p:spPr>
          <a:xfrm>
            <a:off x="3888667" y="1252300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System</a:t>
            </a:r>
          </a:p>
        </p:txBody>
      </p:sp>
      <p:sp>
        <p:nvSpPr>
          <p:cNvPr id="10" name="Rectangle à coins arrondis 65">
            <a:extLst>
              <a:ext uri="{FF2B5EF4-FFF2-40B4-BE49-F238E27FC236}">
                <a16:creationId xmlns:a16="http://schemas.microsoft.com/office/drawing/2014/main" id="{3AF0A4DA-12DF-4ECE-9D45-12D1DC367147}"/>
              </a:ext>
            </a:extLst>
          </p:cNvPr>
          <p:cNvSpPr/>
          <p:nvPr/>
        </p:nvSpPr>
        <p:spPr>
          <a:xfrm>
            <a:off x="6912819" y="2177839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Economy</a:t>
            </a:r>
          </a:p>
        </p:txBody>
      </p:sp>
      <p:sp>
        <p:nvSpPr>
          <p:cNvPr id="11" name="Rectangle à coins arrondis 66">
            <a:extLst>
              <a:ext uri="{FF2B5EF4-FFF2-40B4-BE49-F238E27FC236}">
                <a16:creationId xmlns:a16="http://schemas.microsoft.com/office/drawing/2014/main" id="{B3BE09FA-3E5A-4750-8E30-B6F2C65C6449}"/>
              </a:ext>
            </a:extLst>
          </p:cNvPr>
          <p:cNvSpPr/>
          <p:nvPr/>
        </p:nvSpPr>
        <p:spPr>
          <a:xfrm>
            <a:off x="6696795" y="3886929"/>
            <a:ext cx="1453876" cy="8273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 and Regulations</a:t>
            </a:r>
          </a:p>
        </p:txBody>
      </p:sp>
      <p:sp>
        <p:nvSpPr>
          <p:cNvPr id="12" name="Rectangle à coins arrondis 67">
            <a:extLst>
              <a:ext uri="{FF2B5EF4-FFF2-40B4-BE49-F238E27FC236}">
                <a16:creationId xmlns:a16="http://schemas.microsoft.com/office/drawing/2014/main" id="{ECF98AAF-D4C9-4110-BBFC-3E0AB529155B}"/>
              </a:ext>
            </a:extLst>
          </p:cNvPr>
          <p:cNvSpPr/>
          <p:nvPr/>
        </p:nvSpPr>
        <p:spPr>
          <a:xfrm>
            <a:off x="3600451" y="2713335"/>
            <a:ext cx="2016224" cy="1152128"/>
          </a:xfrm>
          <a:prstGeom prst="roundRect">
            <a:avLst>
              <a:gd name="adj" fmla="val 5477"/>
            </a:avLst>
          </a:prstGeom>
          <a:solidFill>
            <a:srgbClr val="003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Vehicle system</a:t>
            </a:r>
          </a:p>
        </p:txBody>
      </p:sp>
      <p:cxnSp>
        <p:nvCxnSpPr>
          <p:cNvPr id="13" name="Connecteur en arc 68">
            <a:extLst>
              <a:ext uri="{FF2B5EF4-FFF2-40B4-BE49-F238E27FC236}">
                <a16:creationId xmlns:a16="http://schemas.microsoft.com/office/drawing/2014/main" id="{38A1386A-DCD8-4A37-B985-7A4E5567EEB1}"/>
              </a:ext>
            </a:extLst>
          </p:cNvPr>
          <p:cNvCxnSpPr>
            <a:stCxn id="7" idx="3"/>
          </p:cNvCxnSpPr>
          <p:nvPr/>
        </p:nvCxnSpPr>
        <p:spPr>
          <a:xfrm>
            <a:off x="2116576" y="3396659"/>
            <a:ext cx="1483875" cy="108764"/>
          </a:xfrm>
          <a:prstGeom prst="curvedConnector3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69">
            <a:extLst>
              <a:ext uri="{FF2B5EF4-FFF2-40B4-BE49-F238E27FC236}">
                <a16:creationId xmlns:a16="http://schemas.microsoft.com/office/drawing/2014/main" id="{0FF9425C-DEC6-40AB-913C-FB11648776C8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336465" y="1754852"/>
            <a:ext cx="1263986" cy="1534547"/>
          </a:xfrm>
          <a:prstGeom prst="curvedConnector3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70">
            <a:extLst>
              <a:ext uri="{FF2B5EF4-FFF2-40B4-BE49-F238E27FC236}">
                <a16:creationId xmlns:a16="http://schemas.microsoft.com/office/drawing/2014/main" id="{919319BA-4EA3-454F-A850-81349A7E6E02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rot="5400000" flipH="1" flipV="1">
            <a:off x="3966928" y="3931035"/>
            <a:ext cx="707207" cy="576064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71">
            <a:extLst>
              <a:ext uri="{FF2B5EF4-FFF2-40B4-BE49-F238E27FC236}">
                <a16:creationId xmlns:a16="http://schemas.microsoft.com/office/drawing/2014/main" id="{56CEFFAD-6852-47E5-B675-1DBE807381F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129414" y="2234001"/>
            <a:ext cx="958483" cy="1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72">
            <a:extLst>
              <a:ext uri="{FF2B5EF4-FFF2-40B4-BE49-F238E27FC236}">
                <a16:creationId xmlns:a16="http://schemas.microsoft.com/office/drawing/2014/main" id="{D9814A39-B47C-46C5-BAD1-AD71417FAF57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rot="10800000">
            <a:off x="5616675" y="3289399"/>
            <a:ext cx="1080120" cy="10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rc 73">
            <a:extLst>
              <a:ext uri="{FF2B5EF4-FFF2-40B4-BE49-F238E27FC236}">
                <a16:creationId xmlns:a16="http://schemas.microsoft.com/office/drawing/2014/main" id="{EE04F050-E4B6-49B8-9475-14689806F83F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rot="10800000" flipV="1">
            <a:off x="5616675" y="2429115"/>
            <a:ext cx="1296144" cy="860284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74">
            <a:extLst>
              <a:ext uri="{FF2B5EF4-FFF2-40B4-BE49-F238E27FC236}">
                <a16:creationId xmlns:a16="http://schemas.microsoft.com/office/drawing/2014/main" id="{56385139-8529-4901-9BA3-2CFBA2830709}"/>
              </a:ext>
            </a:extLst>
          </p:cNvPr>
          <p:cNvSpPr txBox="1"/>
          <p:nvPr/>
        </p:nvSpPr>
        <p:spPr>
          <a:xfrm>
            <a:off x="5949386" y="274293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0" name="ZoneTexte 75">
            <a:extLst>
              <a:ext uri="{FF2B5EF4-FFF2-40B4-BE49-F238E27FC236}">
                <a16:creationId xmlns:a16="http://schemas.microsoft.com/office/drawing/2014/main" id="{074B4BAD-9F08-4091-B09A-16A056395DE8}"/>
              </a:ext>
            </a:extLst>
          </p:cNvPr>
          <p:cNvSpPr txBox="1"/>
          <p:nvPr/>
        </p:nvSpPr>
        <p:spPr>
          <a:xfrm>
            <a:off x="6048723" y="350542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sp>
        <p:nvSpPr>
          <p:cNvPr id="21" name="ZoneTexte 76">
            <a:extLst>
              <a:ext uri="{FF2B5EF4-FFF2-40B4-BE49-F238E27FC236}">
                <a16:creationId xmlns:a16="http://schemas.microsoft.com/office/drawing/2014/main" id="{71EF8CFF-1F89-4680-959D-8FC3556DEDB6}"/>
              </a:ext>
            </a:extLst>
          </p:cNvPr>
          <p:cNvSpPr txBox="1"/>
          <p:nvPr/>
        </p:nvSpPr>
        <p:spPr>
          <a:xfrm>
            <a:off x="4300628" y="2023138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2" name="ZoneTexte 105">
            <a:extLst>
              <a:ext uri="{FF2B5EF4-FFF2-40B4-BE49-F238E27FC236}">
                <a16:creationId xmlns:a16="http://schemas.microsoft.com/office/drawing/2014/main" id="{F95A1835-8443-4108-A57F-B282810B723B}"/>
              </a:ext>
            </a:extLst>
          </p:cNvPr>
          <p:cNvSpPr txBox="1"/>
          <p:nvPr/>
        </p:nvSpPr>
        <p:spPr>
          <a:xfrm>
            <a:off x="2592339" y="215428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3" name="ZoneTexte 106">
            <a:extLst>
              <a:ext uri="{FF2B5EF4-FFF2-40B4-BE49-F238E27FC236}">
                <a16:creationId xmlns:a16="http://schemas.microsoft.com/office/drawing/2014/main" id="{AD38CF99-EB6C-4543-A4D8-C1E3625FF499}"/>
              </a:ext>
            </a:extLst>
          </p:cNvPr>
          <p:cNvSpPr txBox="1"/>
          <p:nvPr/>
        </p:nvSpPr>
        <p:spPr>
          <a:xfrm>
            <a:off x="2232299" y="310289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sp>
        <p:nvSpPr>
          <p:cNvPr id="24" name="ZoneTexte 107">
            <a:extLst>
              <a:ext uri="{FF2B5EF4-FFF2-40B4-BE49-F238E27FC236}">
                <a16:creationId xmlns:a16="http://schemas.microsoft.com/office/drawing/2014/main" id="{7B35CD17-92EE-4DDD-93C1-3C6C3B1153BF}"/>
              </a:ext>
            </a:extLst>
          </p:cNvPr>
          <p:cNvSpPr txBox="1"/>
          <p:nvPr/>
        </p:nvSpPr>
        <p:spPr>
          <a:xfrm>
            <a:off x="3456435" y="39374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</p:txBody>
      </p:sp>
      <p:grpSp>
        <p:nvGrpSpPr>
          <p:cNvPr id="25" name="Group 83">
            <a:extLst>
              <a:ext uri="{FF2B5EF4-FFF2-40B4-BE49-F238E27FC236}">
                <a16:creationId xmlns:a16="http://schemas.microsoft.com/office/drawing/2014/main" id="{D407C221-AA46-49CB-8956-E7F31F9E7C97}"/>
              </a:ext>
            </a:extLst>
          </p:cNvPr>
          <p:cNvGrpSpPr>
            <a:grpSpLocks/>
          </p:cNvGrpSpPr>
          <p:nvPr/>
        </p:nvGrpSpPr>
        <p:grpSpPr bwMode="auto">
          <a:xfrm>
            <a:off x="2062380" y="1880168"/>
            <a:ext cx="392113" cy="360362"/>
            <a:chOff x="1920" y="2688"/>
            <a:chExt cx="240" cy="240"/>
          </a:xfrm>
        </p:grpSpPr>
        <p:sp>
          <p:nvSpPr>
            <p:cNvPr id="60" name="Oval 84">
              <a:extLst>
                <a:ext uri="{FF2B5EF4-FFF2-40B4-BE49-F238E27FC236}">
                  <a16:creationId xmlns:a16="http://schemas.microsoft.com/office/drawing/2014/main" id="{02DF38B7-E819-45FB-9A9F-D8AFA473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85">
              <a:extLst>
                <a:ext uri="{FF2B5EF4-FFF2-40B4-BE49-F238E27FC236}">
                  <a16:creationId xmlns:a16="http://schemas.microsoft.com/office/drawing/2014/main" id="{9D7C17E7-E03C-4285-8E3F-44972D872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86">
              <a:extLst>
                <a:ext uri="{FF2B5EF4-FFF2-40B4-BE49-F238E27FC236}">
                  <a16:creationId xmlns:a16="http://schemas.microsoft.com/office/drawing/2014/main" id="{E08FDEE6-38DB-4B3F-80E0-C6182D87C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83">
            <a:extLst>
              <a:ext uri="{FF2B5EF4-FFF2-40B4-BE49-F238E27FC236}">
                <a16:creationId xmlns:a16="http://schemas.microsoft.com/office/drawing/2014/main" id="{5A2B7649-10F3-4315-BED0-1A0066A12617}"/>
              </a:ext>
            </a:extLst>
          </p:cNvPr>
          <p:cNvGrpSpPr>
            <a:grpSpLocks/>
          </p:cNvGrpSpPr>
          <p:nvPr/>
        </p:nvGrpSpPr>
        <p:grpSpPr bwMode="auto">
          <a:xfrm>
            <a:off x="4608563" y="4678233"/>
            <a:ext cx="392113" cy="360362"/>
            <a:chOff x="1920" y="2688"/>
            <a:chExt cx="240" cy="240"/>
          </a:xfrm>
        </p:grpSpPr>
        <p:sp>
          <p:nvSpPr>
            <p:cNvPr id="57" name="Oval 84">
              <a:extLst>
                <a:ext uri="{FF2B5EF4-FFF2-40B4-BE49-F238E27FC236}">
                  <a16:creationId xmlns:a16="http://schemas.microsoft.com/office/drawing/2014/main" id="{0E235166-C55D-4EF5-8615-5813C8142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85">
              <a:extLst>
                <a:ext uri="{FF2B5EF4-FFF2-40B4-BE49-F238E27FC236}">
                  <a16:creationId xmlns:a16="http://schemas.microsoft.com/office/drawing/2014/main" id="{30E98856-8174-497D-9F83-DE71AB162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Picture 86">
              <a:extLst>
                <a:ext uri="{FF2B5EF4-FFF2-40B4-BE49-F238E27FC236}">
                  <a16:creationId xmlns:a16="http://schemas.microsoft.com/office/drawing/2014/main" id="{46466C4F-9C2D-4970-B2EE-CA78F2AB3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83">
            <a:extLst>
              <a:ext uri="{FF2B5EF4-FFF2-40B4-BE49-F238E27FC236}">
                <a16:creationId xmlns:a16="http://schemas.microsoft.com/office/drawing/2014/main" id="{194DB69D-09F5-4D4B-96E9-1F7A8A88FE03}"/>
              </a:ext>
            </a:extLst>
          </p:cNvPr>
          <p:cNvGrpSpPr>
            <a:grpSpLocks/>
          </p:cNvGrpSpPr>
          <p:nvPr/>
        </p:nvGrpSpPr>
        <p:grpSpPr bwMode="auto">
          <a:xfrm>
            <a:off x="1217124" y="3526567"/>
            <a:ext cx="392113" cy="360362"/>
            <a:chOff x="1920" y="2688"/>
            <a:chExt cx="240" cy="240"/>
          </a:xfrm>
        </p:grpSpPr>
        <p:sp>
          <p:nvSpPr>
            <p:cNvPr id="54" name="Oval 84">
              <a:extLst>
                <a:ext uri="{FF2B5EF4-FFF2-40B4-BE49-F238E27FC236}">
                  <a16:creationId xmlns:a16="http://schemas.microsoft.com/office/drawing/2014/main" id="{2E29977A-8778-4849-B0A2-E65EE524D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85">
              <a:extLst>
                <a:ext uri="{FF2B5EF4-FFF2-40B4-BE49-F238E27FC236}">
                  <a16:creationId xmlns:a16="http://schemas.microsoft.com/office/drawing/2014/main" id="{073FA331-1749-42F6-9C66-778A4C659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86">
              <a:extLst>
                <a:ext uri="{FF2B5EF4-FFF2-40B4-BE49-F238E27FC236}">
                  <a16:creationId xmlns:a16="http://schemas.microsoft.com/office/drawing/2014/main" id="{97D29484-5277-43FC-88B0-A178A006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83">
            <a:extLst>
              <a:ext uri="{FF2B5EF4-FFF2-40B4-BE49-F238E27FC236}">
                <a16:creationId xmlns:a16="http://schemas.microsoft.com/office/drawing/2014/main" id="{A542F714-2365-4C0D-807C-83283405EB8F}"/>
              </a:ext>
            </a:extLst>
          </p:cNvPr>
          <p:cNvGrpSpPr>
            <a:grpSpLocks/>
          </p:cNvGrpSpPr>
          <p:nvPr/>
        </p:nvGrpSpPr>
        <p:grpSpPr bwMode="auto">
          <a:xfrm>
            <a:off x="5184691" y="1323395"/>
            <a:ext cx="392113" cy="360362"/>
            <a:chOff x="1920" y="2688"/>
            <a:chExt cx="240" cy="240"/>
          </a:xfrm>
        </p:grpSpPr>
        <p:sp>
          <p:nvSpPr>
            <p:cNvPr id="51" name="Oval 84">
              <a:extLst>
                <a:ext uri="{FF2B5EF4-FFF2-40B4-BE49-F238E27FC236}">
                  <a16:creationId xmlns:a16="http://schemas.microsoft.com/office/drawing/2014/main" id="{114660F7-C4BE-475B-8F67-06428D7A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85">
              <a:extLst>
                <a:ext uri="{FF2B5EF4-FFF2-40B4-BE49-F238E27FC236}">
                  <a16:creationId xmlns:a16="http://schemas.microsoft.com/office/drawing/2014/main" id="{B0879A8A-5166-431C-8C9B-575BB64B5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Picture 86">
              <a:extLst>
                <a:ext uri="{FF2B5EF4-FFF2-40B4-BE49-F238E27FC236}">
                  <a16:creationId xmlns:a16="http://schemas.microsoft.com/office/drawing/2014/main" id="{BB1BEB8D-9C8B-4BC1-9B15-92150464B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83">
            <a:extLst>
              <a:ext uri="{FF2B5EF4-FFF2-40B4-BE49-F238E27FC236}">
                <a16:creationId xmlns:a16="http://schemas.microsoft.com/office/drawing/2014/main" id="{9169C51C-0BB7-4697-A750-77DA12CF590C}"/>
              </a:ext>
            </a:extLst>
          </p:cNvPr>
          <p:cNvGrpSpPr>
            <a:grpSpLocks/>
          </p:cNvGrpSpPr>
          <p:nvPr/>
        </p:nvGrpSpPr>
        <p:grpSpPr bwMode="auto">
          <a:xfrm>
            <a:off x="8164768" y="2292781"/>
            <a:ext cx="392113" cy="360362"/>
            <a:chOff x="1920" y="2688"/>
            <a:chExt cx="240" cy="240"/>
          </a:xfrm>
        </p:grpSpPr>
        <p:sp>
          <p:nvSpPr>
            <p:cNvPr id="48" name="Oval 84">
              <a:extLst>
                <a:ext uri="{FF2B5EF4-FFF2-40B4-BE49-F238E27FC236}">
                  <a16:creationId xmlns:a16="http://schemas.microsoft.com/office/drawing/2014/main" id="{91E5F3E3-EDD5-4123-BC30-428ADFBD7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85">
              <a:extLst>
                <a:ext uri="{FF2B5EF4-FFF2-40B4-BE49-F238E27FC236}">
                  <a16:creationId xmlns:a16="http://schemas.microsoft.com/office/drawing/2014/main" id="{8D427132-E2E8-4202-B552-79D0B2350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Picture 86">
              <a:extLst>
                <a:ext uri="{FF2B5EF4-FFF2-40B4-BE49-F238E27FC236}">
                  <a16:creationId xmlns:a16="http://schemas.microsoft.com/office/drawing/2014/main" id="{B29B60AD-5681-4457-9265-8F2A0BEC0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83">
            <a:extLst>
              <a:ext uri="{FF2B5EF4-FFF2-40B4-BE49-F238E27FC236}">
                <a16:creationId xmlns:a16="http://schemas.microsoft.com/office/drawing/2014/main" id="{E2E5EEA2-E611-430D-B650-546792DFDDEF}"/>
              </a:ext>
            </a:extLst>
          </p:cNvPr>
          <p:cNvGrpSpPr>
            <a:grpSpLocks/>
          </p:cNvGrpSpPr>
          <p:nvPr/>
        </p:nvGrpSpPr>
        <p:grpSpPr bwMode="auto">
          <a:xfrm>
            <a:off x="7954614" y="4534088"/>
            <a:ext cx="392113" cy="360362"/>
            <a:chOff x="1920" y="2688"/>
            <a:chExt cx="240" cy="240"/>
          </a:xfrm>
        </p:grpSpPr>
        <p:sp>
          <p:nvSpPr>
            <p:cNvPr id="45" name="Oval 84">
              <a:extLst>
                <a:ext uri="{FF2B5EF4-FFF2-40B4-BE49-F238E27FC236}">
                  <a16:creationId xmlns:a16="http://schemas.microsoft.com/office/drawing/2014/main" id="{6522F048-8277-47F2-B8EE-63586F6A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85">
              <a:extLst>
                <a:ext uri="{FF2B5EF4-FFF2-40B4-BE49-F238E27FC236}">
                  <a16:creationId xmlns:a16="http://schemas.microsoft.com/office/drawing/2014/main" id="{4528E403-C05D-4E15-8EED-956F91B23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Picture 86">
              <a:extLst>
                <a:ext uri="{FF2B5EF4-FFF2-40B4-BE49-F238E27FC236}">
                  <a16:creationId xmlns:a16="http://schemas.microsoft.com/office/drawing/2014/main" id="{610C2C37-5BB4-4094-B537-3E47C8776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 Box 90">
            <a:extLst>
              <a:ext uri="{FF2B5EF4-FFF2-40B4-BE49-F238E27FC236}">
                <a16:creationId xmlns:a16="http://schemas.microsoft.com/office/drawing/2014/main" id="{F6DCF73E-0C93-4E3E-9440-075D16681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0" y="5675596"/>
            <a:ext cx="9048450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10000"/>
              </a:lnSpc>
              <a:buNone/>
            </a:pPr>
            <a:r>
              <a:rPr lang="en-GB" sz="1600" dirty="0"/>
              <a:t>The first activity consists in </a:t>
            </a:r>
            <a:r>
              <a:rPr lang="en-GB" sz="1600" b="1" dirty="0">
                <a:solidFill>
                  <a:srgbClr val="003399"/>
                </a:solidFill>
              </a:rPr>
              <a:t>identifying the methods </a:t>
            </a:r>
            <a:r>
              <a:rPr lang="en-GB" sz="1600" dirty="0"/>
              <a:t>for capturing needs (</a:t>
            </a:r>
            <a:r>
              <a:rPr lang="en-GB" sz="1600" b="1" dirty="0">
                <a:solidFill>
                  <a:srgbClr val="003399"/>
                </a:solidFill>
              </a:rPr>
              <a:t>interviews with stakeholders</a:t>
            </a:r>
            <a:r>
              <a:rPr lang="en-GB" sz="1600" dirty="0"/>
              <a:t>, </a:t>
            </a:r>
            <a:r>
              <a:rPr lang="en-GB" sz="1600" b="1" dirty="0">
                <a:solidFill>
                  <a:srgbClr val="003399"/>
                </a:solidFill>
              </a:rPr>
              <a:t>market research </a:t>
            </a:r>
            <a:r>
              <a:rPr lang="en-GB" sz="1600" dirty="0"/>
              <a:t>or </a:t>
            </a:r>
            <a:r>
              <a:rPr lang="en-GB" sz="1600" b="1" dirty="0">
                <a:solidFill>
                  <a:srgbClr val="003399"/>
                </a:solidFill>
              </a:rPr>
              <a:t>study of a documentary corpus</a:t>
            </a:r>
            <a:r>
              <a:rPr lang="en-GB" sz="1600" dirty="0"/>
              <a:t>, </a:t>
            </a:r>
            <a:r>
              <a:rPr lang="en-GB" sz="1600" b="1" dirty="0">
                <a:solidFill>
                  <a:srgbClr val="003399"/>
                </a:solidFill>
              </a:rPr>
              <a:t>brainstorming meetings</a:t>
            </a:r>
            <a:r>
              <a:rPr lang="en-GB" sz="1600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E629D-E219-40D7-AA62-76EE225FC119}"/>
              </a:ext>
            </a:extLst>
          </p:cNvPr>
          <p:cNvSpPr/>
          <p:nvPr/>
        </p:nvSpPr>
        <p:spPr>
          <a:xfrm>
            <a:off x="1578195" y="3531669"/>
            <a:ext cx="765681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CE4AF4-9DB6-4DEC-B294-F945D3BB3366}"/>
              </a:ext>
            </a:extLst>
          </p:cNvPr>
          <p:cNvSpPr/>
          <p:nvPr/>
        </p:nvSpPr>
        <p:spPr>
          <a:xfrm>
            <a:off x="3810801" y="1661209"/>
            <a:ext cx="761199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Brainstor-ming</a:t>
            </a:r>
            <a:endParaRPr lang="en-GB" sz="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1E3EEE-5F55-492A-BDAF-8725E108E1E9}"/>
              </a:ext>
            </a:extLst>
          </p:cNvPr>
          <p:cNvSpPr/>
          <p:nvPr/>
        </p:nvSpPr>
        <p:spPr>
          <a:xfrm>
            <a:off x="346556" y="1975748"/>
            <a:ext cx="765681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Corpus analyses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E475E1-279D-4302-A962-D9BB7B89010C}"/>
              </a:ext>
            </a:extLst>
          </p:cNvPr>
          <p:cNvSpPr/>
          <p:nvPr/>
        </p:nvSpPr>
        <p:spPr>
          <a:xfrm>
            <a:off x="1149815" y="1972197"/>
            <a:ext cx="761336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Interviews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995CA9-C0C0-491D-8DCF-5DE8CA5F1076}"/>
              </a:ext>
            </a:extLst>
          </p:cNvPr>
          <p:cNvSpPr/>
          <p:nvPr/>
        </p:nvSpPr>
        <p:spPr>
          <a:xfrm>
            <a:off x="3583581" y="4959764"/>
            <a:ext cx="765681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Corpus analyses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BA37C-E3DF-4EF9-BDB8-438034CE0D4D}"/>
              </a:ext>
            </a:extLst>
          </p:cNvPr>
          <p:cNvSpPr/>
          <p:nvPr/>
        </p:nvSpPr>
        <p:spPr>
          <a:xfrm>
            <a:off x="6895952" y="4594961"/>
            <a:ext cx="765681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Corpus analyses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E371BB-367A-4FD1-9D4D-F48824E7CDCA}"/>
              </a:ext>
            </a:extLst>
          </p:cNvPr>
          <p:cNvSpPr/>
          <p:nvPr/>
        </p:nvSpPr>
        <p:spPr>
          <a:xfrm>
            <a:off x="7287620" y="2594631"/>
            <a:ext cx="765681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BD7E93-82FF-4C54-8710-A48C326A510F}"/>
              </a:ext>
            </a:extLst>
          </p:cNvPr>
          <p:cNvSpPr/>
          <p:nvPr/>
        </p:nvSpPr>
        <p:spPr>
          <a:xfrm>
            <a:off x="4751067" y="1665953"/>
            <a:ext cx="761336" cy="40846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Interviews</a:t>
            </a:r>
          </a:p>
        </p:txBody>
      </p:sp>
      <p:sp>
        <p:nvSpPr>
          <p:cNvPr id="40" name="ZoneTexte 77">
            <a:extLst>
              <a:ext uri="{FF2B5EF4-FFF2-40B4-BE49-F238E27FC236}">
                <a16:creationId xmlns:a16="http://schemas.microsoft.com/office/drawing/2014/main" id="{FC79A75A-66D2-4E67-923E-2DAD844DABCF}"/>
              </a:ext>
            </a:extLst>
          </p:cNvPr>
          <p:cNvSpPr txBox="1"/>
          <p:nvPr/>
        </p:nvSpPr>
        <p:spPr>
          <a:xfrm>
            <a:off x="7372935" y="1011734"/>
            <a:ext cx="1222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 i="1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</a:p>
        </p:txBody>
      </p:sp>
      <p:grpSp>
        <p:nvGrpSpPr>
          <p:cNvPr id="41" name="Group 83">
            <a:extLst>
              <a:ext uri="{FF2B5EF4-FFF2-40B4-BE49-F238E27FC236}">
                <a16:creationId xmlns:a16="http://schemas.microsoft.com/office/drawing/2014/main" id="{9AD2967B-BF11-4BC8-8AC3-A67DE2EAC677}"/>
              </a:ext>
            </a:extLst>
          </p:cNvPr>
          <p:cNvGrpSpPr>
            <a:grpSpLocks/>
          </p:cNvGrpSpPr>
          <p:nvPr/>
        </p:nvGrpSpPr>
        <p:grpSpPr bwMode="auto">
          <a:xfrm>
            <a:off x="7046782" y="967789"/>
            <a:ext cx="392113" cy="360362"/>
            <a:chOff x="1920" y="2688"/>
            <a:chExt cx="240" cy="240"/>
          </a:xfrm>
        </p:grpSpPr>
        <p:sp>
          <p:nvSpPr>
            <p:cNvPr id="42" name="Oval 84">
              <a:extLst>
                <a:ext uri="{FF2B5EF4-FFF2-40B4-BE49-F238E27FC236}">
                  <a16:creationId xmlns:a16="http://schemas.microsoft.com/office/drawing/2014/main" id="{082949F0-3E89-49D8-B557-C0A156568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85">
              <a:extLst>
                <a:ext uri="{FF2B5EF4-FFF2-40B4-BE49-F238E27FC236}">
                  <a16:creationId xmlns:a16="http://schemas.microsoft.com/office/drawing/2014/main" id="{73570567-C151-4C1D-B160-1A67A422D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86">
              <a:extLst>
                <a:ext uri="{FF2B5EF4-FFF2-40B4-BE49-F238E27FC236}">
                  <a16:creationId xmlns:a16="http://schemas.microsoft.com/office/drawing/2014/main" id="{586E70D1-1D98-4C14-AC70-7B62E015C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64" name="Espace réservé du numéro de diapositive 63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0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9291F-E994-44F2-B2C3-35FB57E5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architecture – Step 2: </a:t>
            </a:r>
            <a:r>
              <a:rPr lang="en-US" dirty="0"/>
              <a:t>capture and formalize the needs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8129AA-28DE-4451-82A0-238B64D4A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01B9A-989B-429E-96E9-B607DB9FB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55" y="5791570"/>
            <a:ext cx="8083180" cy="63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</a:rPr>
              <a:t>The second activity</a:t>
            </a:r>
            <a:r>
              <a:rPr lang="en-US" sz="1600" dirty="0">
                <a:solidFill>
                  <a:srgbClr val="000000"/>
                </a:solidFill>
              </a:rPr>
              <a:t> consists in</a:t>
            </a:r>
            <a:r>
              <a:rPr kumimoji="0" lang="en-US" sz="16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</a:rPr>
              <a:t>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rgbClr val="003399"/>
                </a:solidFill>
                <a:uLnTx/>
                <a:uFillTx/>
              </a:rPr>
              <a:t>formalizing the needs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</a:rPr>
              <a:t> </a:t>
            </a:r>
            <a:r>
              <a:rPr kumimoji="0" lang="en-US" sz="16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</a:rPr>
              <a:t>identified via the </a:t>
            </a:r>
            <a:r>
              <a:rPr lang="en-US" sz="1600" b="1" dirty="0">
                <a:solidFill>
                  <a:srgbClr val="003399"/>
                </a:solidFill>
              </a:rPr>
              <a:t>capture m</a:t>
            </a:r>
            <a:r>
              <a:rPr kumimoji="0" lang="en-US" sz="1600" b="1" i="0" u="none" strike="noStrike" cap="none" normalizeH="0" baseline="0" noProof="0" dirty="0" err="1">
                <a:ln>
                  <a:noFill/>
                </a:ln>
                <a:solidFill>
                  <a:srgbClr val="003399"/>
                </a:solidFill>
                <a:uLnTx/>
                <a:uFillTx/>
              </a:rPr>
              <a:t>ethods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rgbClr val="003399"/>
                </a:solidFill>
                <a:uLnTx/>
                <a:uFillTx/>
              </a:rPr>
              <a:t> </a:t>
            </a:r>
            <a:r>
              <a:rPr lang="en-US" sz="1600" noProof="0" dirty="0">
                <a:solidFill>
                  <a:srgbClr val="000000"/>
                </a:solidFill>
              </a:rPr>
              <a:t>identified in the previous activity u</a:t>
            </a:r>
            <a:r>
              <a:rPr lang="en-US" sz="1600" dirty="0">
                <a:solidFill>
                  <a:srgbClr val="000000"/>
                </a:solidFill>
              </a:rPr>
              <a:t>sing</a:t>
            </a:r>
            <a:r>
              <a:rPr kumimoji="0" lang="en-US" sz="16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</a:rPr>
              <a:t> a standardized template of needs.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F7CB1E-DF2E-47CC-9591-7DBFFEBBF167}"/>
              </a:ext>
            </a:extLst>
          </p:cNvPr>
          <p:cNvGrpSpPr/>
          <p:nvPr/>
        </p:nvGrpSpPr>
        <p:grpSpPr>
          <a:xfrm>
            <a:off x="1910609" y="2516045"/>
            <a:ext cx="2156619" cy="304800"/>
            <a:chOff x="1900351" y="2409493"/>
            <a:chExt cx="2156619" cy="30480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FB1C608-6278-424B-9572-8862E0D97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051" y="2409493"/>
              <a:ext cx="1000919" cy="3048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</p:pic>
        <p:sp>
          <p:nvSpPr>
            <p:cNvPr id="22" name="ZoneTexte 16">
              <a:extLst>
                <a:ext uri="{FF2B5EF4-FFF2-40B4-BE49-F238E27FC236}">
                  <a16:creationId xmlns:a16="http://schemas.microsoft.com/office/drawing/2014/main" id="{CD995CB5-5FD8-437E-884B-40A51DCB7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0351" y="2438783"/>
              <a:ext cx="119697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60000"/>
                </a:spcBef>
                <a:spcAft>
                  <a:spcPts val="0"/>
                </a:spcAft>
                <a:buClr>
                  <a:srgbClr val="9E0000"/>
                </a:buClr>
                <a:buSzTx/>
                <a:buFont typeface="Symbol" pitchFamily="18" charset="2"/>
                <a:buNone/>
                <a:tabLst/>
                <a:defRPr/>
              </a:pPr>
              <a:r>
                <a:rPr kumimoji="0" lang="en-US" sz="1000" b="0" i="1" u="none" strike="noStrike" cap="none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charset="0"/>
                </a:rPr>
                <a:t>Stakeholders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0EC0FB9-4602-4632-A9B3-D4DC51B22CF3}"/>
              </a:ext>
            </a:extLst>
          </p:cNvPr>
          <p:cNvGrpSpPr/>
          <p:nvPr/>
        </p:nvGrpSpPr>
        <p:grpSpPr>
          <a:xfrm>
            <a:off x="4982817" y="2516045"/>
            <a:ext cx="1871549" cy="304800"/>
            <a:chOff x="4624501" y="2409493"/>
            <a:chExt cx="1871549" cy="304800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8EF73C82-1061-4F18-8AEF-761D34EA9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501" y="2409493"/>
              <a:ext cx="1000919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ZoneTexte 18">
              <a:extLst>
                <a:ext uri="{FF2B5EF4-FFF2-40B4-BE49-F238E27FC236}">
                  <a16:creationId xmlns:a16="http://schemas.microsoft.com/office/drawing/2014/main" id="{75AE2CD9-FA79-4C57-A1DE-1807C955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362" y="2439656"/>
              <a:ext cx="9286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60000"/>
                </a:spcBef>
                <a:spcAft>
                  <a:spcPts val="0"/>
                </a:spcAft>
                <a:buClr>
                  <a:srgbClr val="9E0000"/>
                </a:buClr>
                <a:buSzTx/>
                <a:buFont typeface="Symbol" pitchFamily="18" charset="2"/>
                <a:buNone/>
                <a:tabLst/>
                <a:defRPr/>
              </a:pPr>
              <a:r>
                <a:rPr kumimoji="0" lang="en-US" sz="1000" b="0" i="1" u="none" strike="noStrike" cap="none" normalizeH="0" baseline="0" noProof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charset="0"/>
                </a:rPr>
                <a:t>Needs</a:t>
              </a:r>
            </a:p>
          </p:txBody>
        </p:sp>
      </p:grpSp>
      <p:sp>
        <p:nvSpPr>
          <p:cNvPr id="25" name="Text Box 71">
            <a:extLst>
              <a:ext uri="{FF2B5EF4-FFF2-40B4-BE49-F238E27FC236}">
                <a16:creationId xmlns:a16="http://schemas.microsoft.com/office/drawing/2014/main" id="{70B90114-B802-4596-975A-1A453C68D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751" y="4844134"/>
            <a:ext cx="693608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rgbClr val="003399"/>
                </a:solidFill>
                <a:uLnTx/>
                <a:uFillTx/>
              </a:rPr>
              <a:t>Formalized need: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</a:rPr>
              <a:t> </a:t>
            </a:r>
            <a:r>
              <a:rPr lang="en-US" sz="1600" b="1" dirty="0"/>
              <a:t>&lt;Marketing&gt; </a:t>
            </a:r>
            <a:r>
              <a:rPr lang="en-US" sz="1600" dirty="0"/>
              <a:t>shall be able to </a:t>
            </a:r>
            <a:r>
              <a:rPr lang="en-US" sz="1600" b="1" dirty="0"/>
              <a:t>&lt;guarantee that the “Overall vehicle and front accessibility” service&gt;</a:t>
            </a:r>
            <a:r>
              <a:rPr lang="en-US" sz="1600" dirty="0"/>
              <a:t> (Marketing grid § 7) has </a:t>
            </a:r>
            <a:r>
              <a:rPr lang="en-US" sz="1600" b="1" dirty="0"/>
              <a:t>&lt;an overall efficiency mark of X&gt;</a:t>
            </a:r>
            <a:r>
              <a:rPr lang="en-US" sz="1600" dirty="0"/>
              <a:t> in </a:t>
            </a:r>
            <a:r>
              <a:rPr lang="en-US" sz="1600" b="1" dirty="0"/>
              <a:t>&lt;standard use&gt; </a:t>
            </a:r>
            <a:r>
              <a:rPr kumimoji="0" lang="en-US" sz="1600" b="1" i="0" u="none" strike="noStrike" cap="none" normalizeH="0" baseline="0" noProof="0" dirty="0">
                <a:ln>
                  <a:noFill/>
                </a:ln>
                <a:uLnTx/>
                <a:uFillTx/>
              </a:rPr>
              <a:t>.</a:t>
            </a:r>
          </a:p>
        </p:txBody>
      </p:sp>
      <p:sp>
        <p:nvSpPr>
          <p:cNvPr id="26" name="AutoShape 83">
            <a:extLst>
              <a:ext uri="{FF2B5EF4-FFF2-40B4-BE49-F238E27FC236}">
                <a16:creationId xmlns:a16="http://schemas.microsoft.com/office/drawing/2014/main" id="{31C66F51-C571-4D4E-AD55-C94E05F1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337" y="2913177"/>
            <a:ext cx="526256" cy="2476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AutoShape 84">
            <a:extLst>
              <a:ext uri="{FF2B5EF4-FFF2-40B4-BE49-F238E27FC236}">
                <a16:creationId xmlns:a16="http://schemas.microsoft.com/office/drawing/2014/main" id="{464D1AC5-B4E3-4174-95F2-4251D5D3E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953" y="2913177"/>
            <a:ext cx="526256" cy="2476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AutoShape 86">
            <a:extLst>
              <a:ext uri="{FF2B5EF4-FFF2-40B4-BE49-F238E27FC236}">
                <a16:creationId xmlns:a16="http://schemas.microsoft.com/office/drawing/2014/main" id="{911B7241-8B62-496C-B44E-C00284AFD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917" y="4525514"/>
            <a:ext cx="526256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Text Box 71">
            <a:extLst>
              <a:ext uri="{FF2B5EF4-FFF2-40B4-BE49-F238E27FC236}">
                <a16:creationId xmlns:a16="http://schemas.microsoft.com/office/drawing/2014/main" id="{8A938100-17B8-4485-81FB-0D6DCE0A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862" y="2914738"/>
            <a:ext cx="5421375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cap="none" normalizeH="0" baseline="0" noProof="0">
                <a:ln>
                  <a:noFill/>
                </a:ln>
                <a:solidFill>
                  <a:srgbClr val="003399"/>
                </a:solidFill>
                <a:uLnTx/>
                <a:uFillTx/>
              </a:rPr>
              <a:t>Need template:</a:t>
            </a:r>
            <a:r>
              <a:rPr kumimoji="0" lang="en-US" sz="1100" b="0" i="0" u="none" strike="noStrike" cap="none" normalizeH="0" baseline="0" noProof="0">
                <a:ln>
                  <a:noFill/>
                </a:ln>
                <a:solidFill>
                  <a:srgbClr val="FF0000"/>
                </a:solidFill>
                <a:uLnTx/>
                <a:uFillTx/>
              </a:rPr>
              <a:t> </a:t>
            </a:r>
            <a:r>
              <a:rPr lang="en-US" sz="1100"/>
              <a:t>The</a:t>
            </a:r>
            <a:r>
              <a:rPr lang="en-US" sz="1100" b="1"/>
              <a:t> &lt;stakeholder&gt; </a:t>
            </a:r>
            <a:r>
              <a:rPr lang="en-US" sz="1100"/>
              <a:t>shall be able to  &lt;</a:t>
            </a:r>
            <a:r>
              <a:rPr lang="en-US" sz="1100" b="1"/>
              <a:t>do something&gt;</a:t>
            </a:r>
            <a:r>
              <a:rPr lang="en-US" sz="1100"/>
              <a:t> with an </a:t>
            </a:r>
            <a:r>
              <a:rPr lang="en-US" sz="1100" b="1"/>
              <a:t>&lt;expected level of performance&gt; </a:t>
            </a:r>
            <a:r>
              <a:rPr lang="en-US" sz="1100"/>
              <a:t>in a </a:t>
            </a:r>
            <a:r>
              <a:rPr lang="en-US" sz="1100" b="1"/>
              <a:t>&lt;given lifecycle phase&gt; </a:t>
            </a:r>
            <a:r>
              <a:rPr kumimoji="0" lang="en-US" sz="1100" b="1" i="0" u="none" strike="noStrike" cap="none" normalizeH="0" baseline="0" noProof="0">
                <a:ln>
                  <a:noFill/>
                </a:ln>
                <a:uLnTx/>
                <a:uFillTx/>
              </a:rPr>
              <a:t>.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A6DC4C9-E247-4375-B3A9-1FD00928B298}"/>
              </a:ext>
            </a:extLst>
          </p:cNvPr>
          <p:cNvGrpSpPr/>
          <p:nvPr/>
        </p:nvGrpSpPr>
        <p:grpSpPr>
          <a:xfrm>
            <a:off x="1944343" y="1220433"/>
            <a:ext cx="2089150" cy="1142787"/>
            <a:chOff x="1988335" y="1255286"/>
            <a:chExt cx="2089150" cy="1142787"/>
          </a:xfrm>
        </p:grpSpPr>
        <p:sp>
          <p:nvSpPr>
            <p:cNvPr id="31" name="ZoneTexte 20">
              <a:extLst>
                <a:ext uri="{FF2B5EF4-FFF2-40B4-BE49-F238E27FC236}">
                  <a16:creationId xmlns:a16="http://schemas.microsoft.com/office/drawing/2014/main" id="{E4B97E2E-AAAC-4A7F-8D04-4BDEDAA8A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335" y="1255286"/>
              <a:ext cx="2089150" cy="793750"/>
            </a:xfrm>
            <a:prstGeom prst="rect">
              <a:avLst/>
            </a:prstGeom>
            <a:noFill/>
            <a:ln w="9525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0" tIns="28800" bIns="46800" anchor="ctr"/>
            <a:lstStyle>
              <a:lvl1pPr marL="193675" indent="-193675"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rgbClr val="9E0000"/>
                </a:buClr>
                <a:buSzTx/>
                <a:buFontTx/>
                <a:buChar char="•"/>
              </a:pPr>
              <a:r>
                <a:rPr lang="en-US" altLang="fr-FR" sz="1100"/>
                <a:t>Stakeholders interviews</a:t>
              </a:r>
            </a:p>
            <a:p>
              <a:pPr eaLnBrk="1" hangingPunct="1">
                <a:buClr>
                  <a:srgbClr val="9E0000"/>
                </a:buClr>
                <a:buSzTx/>
                <a:buFontTx/>
                <a:buChar char="•"/>
              </a:pPr>
              <a:r>
                <a:rPr lang="en-US" altLang="fr-FR" sz="1100"/>
                <a:t>Marketing briefing</a:t>
              </a:r>
            </a:p>
            <a:p>
              <a:pPr eaLnBrk="1" hangingPunct="1">
                <a:buClr>
                  <a:srgbClr val="9E0000"/>
                </a:buClr>
                <a:buSzTx/>
                <a:buFontTx/>
                <a:buChar char="•"/>
              </a:pPr>
              <a:r>
                <a:rPr lang="en-US" altLang="fr-FR" sz="1100"/>
                <a:t>Brainstorming</a:t>
              </a:r>
            </a:p>
          </p:txBody>
        </p:sp>
        <p:sp>
          <p:nvSpPr>
            <p:cNvPr id="32" name="AutoShape 24">
              <a:extLst>
                <a:ext uri="{FF2B5EF4-FFF2-40B4-BE49-F238E27FC236}">
                  <a16:creationId xmlns:a16="http://schemas.microsoft.com/office/drawing/2014/main" id="{8F8DF35D-F532-466A-8920-540062D90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022" y="2060401"/>
              <a:ext cx="485775" cy="337672"/>
            </a:xfrm>
            <a:prstGeom prst="downArrow">
              <a:avLst>
                <a:gd name="adj1" fmla="val 50000"/>
                <a:gd name="adj2" fmla="val 35296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07134245-086E-486C-9D4E-3E81CDAC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814915"/>
            <a:ext cx="4724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200" i="1"/>
              <a:t>Needs capture methods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D0A90A0-C136-48C6-89D9-846C7AD8274C}"/>
              </a:ext>
            </a:extLst>
          </p:cNvPr>
          <p:cNvGrpSpPr/>
          <p:nvPr/>
        </p:nvGrpSpPr>
        <p:grpSpPr>
          <a:xfrm>
            <a:off x="4927991" y="1458667"/>
            <a:ext cx="1981200" cy="888787"/>
            <a:chOff x="5231481" y="1509286"/>
            <a:chExt cx="1981200" cy="888787"/>
          </a:xfrm>
        </p:grpSpPr>
        <p:sp>
          <p:nvSpPr>
            <p:cNvPr id="30" name="ZoneTexte 19">
              <a:extLst>
                <a:ext uri="{FF2B5EF4-FFF2-40B4-BE49-F238E27FC236}">
                  <a16:creationId xmlns:a16="http://schemas.microsoft.com/office/drawing/2014/main" id="{7CF7F30E-9C19-4C8A-AAD1-F4DB341AF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1481" y="1509286"/>
              <a:ext cx="1981200" cy="539750"/>
            </a:xfrm>
            <a:prstGeom prst="rect">
              <a:avLst/>
            </a:prstGeom>
            <a:noFill/>
            <a:ln w="9525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60000"/>
                </a:spcBef>
                <a:buClr>
                  <a:srgbClr val="9E0000"/>
                </a:buClr>
                <a:buSzTx/>
                <a:buFont typeface="Symbol" panose="05050102010706020507" pitchFamily="18" charset="2"/>
                <a:buNone/>
              </a:pPr>
              <a:r>
                <a:rPr lang="en-US" altLang="fr-FR" sz="1200"/>
                <a:t>Document analysis</a:t>
              </a:r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2E90EEEA-341E-441C-99C2-00E047554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9193" y="2060401"/>
              <a:ext cx="485775" cy="337672"/>
            </a:xfrm>
            <a:prstGeom prst="downArrow">
              <a:avLst>
                <a:gd name="adj1" fmla="val 50000"/>
                <a:gd name="adj2" fmla="val 35296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</p:grp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337737" y="3558591"/>
          <a:ext cx="8438617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4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Analysis grid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Stakeholder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To do something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Level of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/>
                        <a:t>Lifecycle phase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Marketing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guarantee that the “Overall vehicle and front accessibility” service</a:t>
                      </a:r>
                      <a:endParaRPr lang="en-US" sz="12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an overall efficiency mark of X</a:t>
                      </a:r>
                      <a:endParaRPr lang="en-US" sz="12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standard use</a:t>
                      </a:r>
                      <a:endParaRPr lang="en-US" sz="12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5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9DE52-C632-48DF-BEB7-9689E088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</a:t>
            </a:r>
            <a:br>
              <a:rPr lang="en-US" dirty="0"/>
            </a:br>
            <a:r>
              <a:rPr lang="en-US" b="0" dirty="0"/>
              <a:t>Needs coverage and consistency checks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748989-B866-4F25-89DE-F978E994F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B5375CCB-9ABD-4611-B8E9-225B9DED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3" y="1418908"/>
            <a:ext cx="6121400" cy="3200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sp>
        <p:nvSpPr>
          <p:cNvPr id="7" name="Line 42">
            <a:extLst>
              <a:ext uri="{FF2B5EF4-FFF2-40B4-BE49-F238E27FC236}">
                <a16:creationId xmlns:a16="http://schemas.microsoft.com/office/drawing/2014/main" id="{E1039D5D-5835-4115-9BDF-910BF9189D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8738" y="1550670"/>
            <a:ext cx="550862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8" name="Line 58">
            <a:extLst>
              <a:ext uri="{FF2B5EF4-FFF2-40B4-BE49-F238E27FC236}">
                <a16:creationId xmlns:a16="http://schemas.microsoft.com/office/drawing/2014/main" id="{5368AF8A-AF92-48BC-AFD4-9A5CCE365B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6013" y="1550670"/>
            <a:ext cx="1781175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9" name="Text Box 60">
            <a:extLst>
              <a:ext uri="{FF2B5EF4-FFF2-40B4-BE49-F238E27FC236}">
                <a16:creationId xmlns:a16="http://schemas.microsoft.com/office/drawing/2014/main" id="{DCE90460-F8C3-4CDF-AB4A-1590335E2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743" y="1276033"/>
            <a:ext cx="914331" cy="27918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/>
              <a:t>Operability</a:t>
            </a:r>
          </a:p>
        </p:txBody>
      </p:sp>
      <p:sp>
        <p:nvSpPr>
          <p:cNvPr id="10" name="Text Box 73">
            <a:extLst>
              <a:ext uri="{FF2B5EF4-FFF2-40B4-BE49-F238E27FC236}">
                <a16:creationId xmlns:a16="http://schemas.microsoft.com/office/drawing/2014/main" id="{6AE64FCB-7FA0-433B-8116-97F964198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1537970"/>
            <a:ext cx="2298700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84138" indent="-84138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dirty="0"/>
              <a:t>Environment analysis show that operability category shall cover: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800" dirty="0"/>
          </a:p>
          <a:p>
            <a:pPr algn="just">
              <a:spcBef>
                <a:spcPct val="0"/>
              </a:spcBef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000" i="1" dirty="0"/>
              <a:t>End-users operability</a:t>
            </a:r>
          </a:p>
          <a:p>
            <a:pPr algn="just">
              <a:spcBef>
                <a:spcPct val="0"/>
              </a:spcBef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000" i="1" dirty="0"/>
              <a:t>Technical operability</a:t>
            </a:r>
          </a:p>
          <a:p>
            <a:pPr algn="just">
              <a:spcBef>
                <a:spcPct val="0"/>
              </a:spcBef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000" i="1" dirty="0"/>
              <a:t>Maintenance operability</a:t>
            </a:r>
          </a:p>
          <a:p>
            <a:pPr algn="just">
              <a:spcBef>
                <a:spcPct val="0"/>
              </a:spcBef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000" i="1" dirty="0"/>
              <a:t>Support operability</a:t>
            </a:r>
          </a:p>
          <a:p>
            <a:pPr algn="just" eaLnBrk="1" hangingPunct="1">
              <a:spcBef>
                <a:spcPct val="0"/>
              </a:spcBef>
              <a:buClr>
                <a:schemeClr val="tx1"/>
              </a:buClr>
              <a:buSzTx/>
              <a:buFont typeface="Arial" panose="020B0604020202020204" pitchFamily="34" charset="0"/>
              <a:buChar char="•"/>
            </a:pPr>
            <a:r>
              <a:rPr lang="en-US" altLang="fr-FR" sz="1000" dirty="0"/>
              <a:t>…</a:t>
            </a:r>
          </a:p>
        </p:txBody>
      </p:sp>
      <p:sp>
        <p:nvSpPr>
          <p:cNvPr id="11" name="Text Box 78">
            <a:extLst>
              <a:ext uri="{FF2B5EF4-FFF2-40B4-BE49-F238E27FC236}">
                <a16:creationId xmlns:a16="http://schemas.microsoft.com/office/drawing/2014/main" id="{44DDDC3F-4BFD-412F-8C08-8E89B1554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812" y="4771708"/>
            <a:ext cx="3648075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/>
              <a:t>(Partial) needs architecture</a:t>
            </a:r>
          </a:p>
        </p:txBody>
      </p:sp>
      <p:sp>
        <p:nvSpPr>
          <p:cNvPr id="12" name="Text Box 55">
            <a:extLst>
              <a:ext uri="{FF2B5EF4-FFF2-40B4-BE49-F238E27FC236}">
                <a16:creationId xmlns:a16="http://schemas.microsoft.com/office/drawing/2014/main" id="{A6313F4F-D751-44BA-946E-6106D3B07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1804670"/>
            <a:ext cx="766762" cy="40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Support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operability</a:t>
            </a:r>
          </a:p>
        </p:txBody>
      </p:sp>
      <p:sp>
        <p:nvSpPr>
          <p:cNvPr id="13" name="Line 42">
            <a:extLst>
              <a:ext uri="{FF2B5EF4-FFF2-40B4-BE49-F238E27FC236}">
                <a16:creationId xmlns:a16="http://schemas.microsoft.com/office/drawing/2014/main" id="{BA80A3FA-9CE0-428B-874F-E026F488B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4575" y="1550670"/>
            <a:ext cx="542925" cy="239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4" name="Line 42">
            <a:extLst>
              <a:ext uri="{FF2B5EF4-FFF2-40B4-BE49-F238E27FC236}">
                <a16:creationId xmlns:a16="http://schemas.microsoft.com/office/drawing/2014/main" id="{FF78AFDB-660C-4469-947F-5386766F8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5075" y="1479233"/>
            <a:ext cx="1676400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5" name="Line 40">
            <a:extLst>
              <a:ext uri="{FF2B5EF4-FFF2-40B4-BE49-F238E27FC236}">
                <a16:creationId xmlns:a16="http://schemas.microsoft.com/office/drawing/2014/main" id="{72B75439-2240-4A27-9C0F-E7A5FA2DC7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3288" y="2193608"/>
            <a:ext cx="6350" cy="550123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6" name="Line 40">
            <a:extLst>
              <a:ext uri="{FF2B5EF4-FFF2-40B4-BE49-F238E27FC236}">
                <a16:creationId xmlns:a16="http://schemas.microsoft.com/office/drawing/2014/main" id="{CA6305E2-B1E6-499F-86C2-9718087AA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9537" y="2221579"/>
            <a:ext cx="4763" cy="1262965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7" name="Line 40">
            <a:extLst>
              <a:ext uri="{FF2B5EF4-FFF2-40B4-BE49-F238E27FC236}">
                <a16:creationId xmlns:a16="http://schemas.microsoft.com/office/drawing/2014/main" id="{1BA8FB92-B954-4669-8327-77A448CE0B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2363" y="2211070"/>
            <a:ext cx="0" cy="28575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8" name="Forme libre 1">
            <a:extLst>
              <a:ext uri="{FF2B5EF4-FFF2-40B4-BE49-F238E27FC236}">
                <a16:creationId xmlns:a16="http://schemas.microsoft.com/office/drawing/2014/main" id="{EEBFD346-23DF-4586-87FE-3E26F4ED10CB}"/>
              </a:ext>
            </a:extLst>
          </p:cNvPr>
          <p:cNvSpPr>
            <a:spLocks/>
          </p:cNvSpPr>
          <p:nvPr/>
        </p:nvSpPr>
        <p:spPr bwMode="auto">
          <a:xfrm>
            <a:off x="1471613" y="1193483"/>
            <a:ext cx="3648075" cy="263525"/>
          </a:xfrm>
          <a:custGeom>
            <a:avLst/>
            <a:gdLst>
              <a:gd name="T0" fmla="*/ 0 w 3647975"/>
              <a:gd name="T1" fmla="*/ 279986 h 263315"/>
              <a:gd name="T2" fmla="*/ 1196074 w 3647975"/>
              <a:gd name="T3" fmla="*/ 3664 h 263315"/>
              <a:gd name="T4" fmla="*/ 3655675 w 3647975"/>
              <a:gd name="T5" fmla="*/ 146937 h 263315"/>
              <a:gd name="T6" fmla="*/ 0 60000 65536"/>
              <a:gd name="T7" fmla="*/ 0 60000 65536"/>
              <a:gd name="T8" fmla="*/ 0 60000 65536"/>
              <a:gd name="T9" fmla="*/ 0 w 3647975"/>
              <a:gd name="T10" fmla="*/ 0 h 263315"/>
              <a:gd name="T11" fmla="*/ 3647975 w 3647975"/>
              <a:gd name="T12" fmla="*/ 263315 h 2633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47975" h="263315">
                <a:moveTo>
                  <a:pt x="0" y="263315"/>
                </a:moveTo>
                <a:cubicBezTo>
                  <a:pt x="292768" y="143801"/>
                  <a:pt x="585537" y="24288"/>
                  <a:pt x="1193533" y="3433"/>
                </a:cubicBezTo>
                <a:cubicBezTo>
                  <a:pt x="1801529" y="-17422"/>
                  <a:pt x="2724752" y="60382"/>
                  <a:pt x="3647975" y="138187"/>
                </a:cubicBez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9" name="Line 40">
            <a:extLst>
              <a:ext uri="{FF2B5EF4-FFF2-40B4-BE49-F238E27FC236}">
                <a16:creationId xmlns:a16="http://schemas.microsoft.com/office/drawing/2014/main" id="{57344FAE-D5AE-4717-B9E5-BC600CF5E9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038" y="2211070"/>
            <a:ext cx="0" cy="25400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716A7C48-D79C-4936-B906-5717071147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176145"/>
            <a:ext cx="0" cy="145415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2319813-8C70-4753-B2AE-8BC57DF7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2477770"/>
            <a:ext cx="920750" cy="912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Standard tools imposes…</a:t>
            </a:r>
          </a:p>
        </p:txBody>
      </p:sp>
      <p:sp>
        <p:nvSpPr>
          <p:cNvPr id="22" name="Line 40">
            <a:extLst>
              <a:ext uri="{FF2B5EF4-FFF2-40B4-BE49-F238E27FC236}">
                <a16:creationId xmlns:a16="http://schemas.microsoft.com/office/drawing/2014/main" id="{FE8E9B4C-3AC7-46FF-9FAE-6EA542E50D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2088" y="2207895"/>
            <a:ext cx="0" cy="15875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FBC91CD-1D18-474A-9454-75428EA53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3644583"/>
            <a:ext cx="1085850" cy="7445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Maintenance team shall be able to…</a:t>
            </a:r>
          </a:p>
        </p:txBody>
      </p:sp>
      <p:sp>
        <p:nvSpPr>
          <p:cNvPr id="24" name="Line 40">
            <a:extLst>
              <a:ext uri="{FF2B5EF4-FFF2-40B4-BE49-F238E27FC236}">
                <a16:creationId xmlns:a16="http://schemas.microsoft.com/office/drawing/2014/main" id="{D7E7808E-F759-415E-ACA8-CE090D8E8A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2450" y="2204720"/>
            <a:ext cx="0" cy="125095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D24BD38C-8CB1-414C-A153-E8BBBD3E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2357120"/>
            <a:ext cx="1381125" cy="8112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Logistics imposes…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346A952-33BA-441D-BCE3-FA07DBD0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4900" y="3455670"/>
            <a:ext cx="108585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The assembly line shall be able to…</a:t>
            </a:r>
          </a:p>
        </p:txBody>
      </p:sp>
      <p:sp>
        <p:nvSpPr>
          <p:cNvPr id="27" name="Text Box 39">
            <a:extLst>
              <a:ext uri="{FF2B5EF4-FFF2-40B4-BE49-F238E27FC236}">
                <a16:creationId xmlns:a16="http://schemas.microsoft.com/office/drawing/2014/main" id="{214F2E09-F805-4D0F-B6D3-0B15B927B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5" y="1806724"/>
            <a:ext cx="1112837" cy="4022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chemeClr val="tx1"/>
              </a:buClr>
              <a:buSzTx/>
              <a:buNone/>
            </a:pPr>
            <a:r>
              <a:rPr lang="en-US" altLang="fr-FR" sz="1000" i="1"/>
              <a:t>End-users operability</a:t>
            </a:r>
          </a:p>
        </p:txBody>
      </p:sp>
      <p:sp>
        <p:nvSpPr>
          <p:cNvPr id="28" name="Text Box 38">
            <a:extLst>
              <a:ext uri="{FF2B5EF4-FFF2-40B4-BE49-F238E27FC236}">
                <a16:creationId xmlns:a16="http://schemas.microsoft.com/office/drawing/2014/main" id="{66199EAA-88EA-4702-964E-5D9D0CAC3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7563" y="1830070"/>
            <a:ext cx="766762" cy="406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Technical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operability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ED830889-88B0-4552-A515-444A55ED3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900" y="2743731"/>
            <a:ext cx="1039281" cy="4242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The driver shall be able to….</a:t>
            </a: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C2DF2CB9-6D2A-4D3D-8793-8649C492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2496820"/>
            <a:ext cx="914400" cy="774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 dirty="0"/>
              <a:t>Groupe PSA IT infrastructure imposes… </a:t>
            </a: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E02BF7ED-2F16-42C9-9F18-2AAEE07FD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574" y="1790383"/>
            <a:ext cx="933449" cy="40229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Maintenance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operability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5812B761-812E-44B4-8779-AB875A601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278" y="3464133"/>
            <a:ext cx="1039281" cy="4242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800"/>
              <a:t>The front passenger shall be able to…</a:t>
            </a:r>
          </a:p>
        </p:txBody>
      </p:sp>
      <p:sp>
        <p:nvSpPr>
          <p:cNvPr id="33" name="Rectangle 54">
            <a:extLst>
              <a:ext uri="{FF2B5EF4-FFF2-40B4-BE49-F238E27FC236}">
                <a16:creationId xmlns:a16="http://schemas.microsoft.com/office/drawing/2014/main" id="{B84AF3F0-49CD-4808-9E4E-C8EC2665F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5351670"/>
            <a:ext cx="8207375" cy="90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600" b="1">
                <a:solidFill>
                  <a:srgbClr val="FF0000"/>
                </a:solidFill>
              </a:rPr>
              <a:t>Coverage relationships </a:t>
            </a:r>
            <a:r>
              <a:rPr lang="en-US" altLang="fr-FR" sz="1600"/>
              <a:t>&amp;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needs architecture organization principles </a:t>
            </a:r>
            <a:r>
              <a:rPr lang="en-US" altLang="fr-FR" sz="1600"/>
              <a:t>shall be checked in order to resolve all </a:t>
            </a:r>
            <a:r>
              <a:rPr lang="en-US" altLang="fr-FR" sz="1600" b="1">
                <a:solidFill>
                  <a:srgbClr val="993366"/>
                </a:solidFill>
              </a:rPr>
              <a:t>logical inconsistencies</a:t>
            </a:r>
            <a:r>
              <a:rPr lang="en-US" altLang="fr-FR" sz="1600"/>
              <a:t> which can lead</a:t>
            </a:r>
            <a:r>
              <a:rPr lang="en-US" altLang="fr-FR" sz="1600" b="1"/>
              <a:t> to reformulate the needs</a:t>
            </a:r>
            <a:r>
              <a:rPr lang="en-US" altLang="fr-FR" sz="1600"/>
              <a:t>, to identify </a:t>
            </a:r>
            <a:r>
              <a:rPr lang="en-US" altLang="fr-FR" sz="1600" b="1"/>
              <a:t>missing needs </a:t>
            </a:r>
            <a:r>
              <a:rPr lang="en-US" altLang="fr-FR" sz="1600"/>
              <a:t>and/or to identify</a:t>
            </a:r>
            <a:r>
              <a:rPr lang="en-US" altLang="fr-FR" sz="1600" b="1">
                <a:solidFill>
                  <a:srgbClr val="FF0000"/>
                </a:solidFill>
              </a:rPr>
              <a:t> </a:t>
            </a:r>
            <a:r>
              <a:rPr lang="en-US" altLang="fr-FR" sz="1600" b="1"/>
              <a:t>new topics</a:t>
            </a:r>
          </a:p>
        </p:txBody>
      </p:sp>
      <p:sp>
        <p:nvSpPr>
          <p:cNvPr id="34" name="Text Box 1205">
            <a:extLst>
              <a:ext uri="{FF2B5EF4-FFF2-40B4-BE49-F238E27FC236}">
                <a16:creationId xmlns:a16="http://schemas.microsoft.com/office/drawing/2014/main" id="{C752402D-4471-4F8C-8627-B69447BA1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58" y="3538839"/>
            <a:ext cx="7416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i="1"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</a:p>
        </p:txBody>
      </p:sp>
      <p:pic>
        <p:nvPicPr>
          <p:cNvPr id="35" name="Picture 2" descr="Résultat de recherche d'images pour &quot;3008 png&quot;">
            <a:extLst>
              <a:ext uri="{FF2B5EF4-FFF2-40B4-BE49-F238E27FC236}">
                <a16:creationId xmlns:a16="http://schemas.microsoft.com/office/drawing/2014/main" id="{64C14B83-F4B8-44AD-B854-9BF3C5C8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88" y="3148187"/>
            <a:ext cx="1446324" cy="9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6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5C5E99-AAD2-451E-A744-C1F535F2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</a:t>
            </a:r>
            <a:br>
              <a:rPr lang="en-US" dirty="0"/>
            </a:br>
            <a:r>
              <a:rPr lang="en-US" b="0" dirty="0"/>
              <a:t>Cross check analysis between needs and life cycle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733F68-7F30-4927-A9DC-DA89E81641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BAE587-4477-4DAE-B7A6-A7CADB31F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36" y="1140430"/>
            <a:ext cx="4509732" cy="3569225"/>
          </a:xfrm>
          <a:prstGeom prst="rect">
            <a:avLst/>
          </a:prstGeom>
        </p:spPr>
      </p:pic>
      <p:sp>
        <p:nvSpPr>
          <p:cNvPr id="7" name="Rectangle 6" descr="75 %">
            <a:extLst>
              <a:ext uri="{FF2B5EF4-FFF2-40B4-BE49-F238E27FC236}">
                <a16:creationId xmlns:a16="http://schemas.microsoft.com/office/drawing/2014/main" id="{EC3B09FD-FDC0-4321-8B63-762A1E917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25" y="2125893"/>
            <a:ext cx="25146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100" b="1"/>
              <a:t>Outside of the vehicle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280F41FB-817E-413E-A2D7-19A0354028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58325" y="3031516"/>
            <a:ext cx="1" cy="42575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F6541-54B2-4AC4-8B4E-49AEC864E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962" y="3432830"/>
            <a:ext cx="153987" cy="11588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90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80BA0-7CAD-4DC5-9E2B-4E137E8F6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962" y="2937265"/>
            <a:ext cx="165100" cy="13811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900">
              <a:solidFill>
                <a:srgbClr val="000000"/>
              </a:solidFill>
            </a:endParaRP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75FF032A-A2C3-4F3F-9276-8DB9FCCF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32" y="2335751"/>
            <a:ext cx="6365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000" i="1">
                <a:solidFill>
                  <a:srgbClr val="000000"/>
                </a:solidFill>
              </a:rPr>
              <a:t>Needs</a:t>
            </a: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E3334949-AF20-40E0-A625-6550996EA2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556" y="1964457"/>
            <a:ext cx="607633" cy="33290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5D623D13-6638-41E3-8C10-A5F2D60170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5609" y="1149582"/>
            <a:ext cx="30163" cy="39640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060828-28AA-40B7-993E-C894EE7A2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40" y="5662764"/>
            <a:ext cx="8381851" cy="61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>
                <a:srgbClr val="1B5CA5"/>
              </a:buClr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rgbClr val="003399"/>
                </a:solidFill>
              </a:rPr>
              <a:t>Crossed operational analyses </a:t>
            </a:r>
            <a:r>
              <a:rPr lang="en-GB" sz="1600" dirty="0">
                <a:solidFill>
                  <a:srgbClr val="000000"/>
                </a:solidFill>
              </a:rPr>
              <a:t>(needs </a:t>
            </a:r>
            <a:r>
              <a:rPr lang="en-GB" sz="1600" dirty="0">
                <a:solidFill>
                  <a:srgbClr val="000000"/>
                </a:solidFill>
                <a:sym typeface="Symbol" panose="05050102010706020507" pitchFamily="18" charset="2"/>
              </a:rPr>
              <a:t></a:t>
            </a:r>
            <a:r>
              <a:rPr lang="en-GB" sz="1600" dirty="0">
                <a:solidFill>
                  <a:srgbClr val="000000"/>
                </a:solidFill>
              </a:rPr>
              <a:t> operational models) must also enable detection of </a:t>
            </a:r>
            <a:r>
              <a:rPr lang="en-GB" sz="1600" b="1" dirty="0">
                <a:solidFill>
                  <a:srgbClr val="000000"/>
                </a:solidFill>
              </a:rPr>
              <a:t>missing elements </a:t>
            </a:r>
            <a:r>
              <a:rPr lang="en-GB" sz="1600" dirty="0">
                <a:solidFill>
                  <a:srgbClr val="000000"/>
                </a:solidFill>
              </a:rPr>
              <a:t>and </a:t>
            </a:r>
            <a:r>
              <a:rPr lang="en-GB" sz="1600" b="1" dirty="0">
                <a:solidFill>
                  <a:srgbClr val="000000"/>
                </a:solidFill>
              </a:rPr>
              <a:t>alignment</a:t>
            </a:r>
            <a:r>
              <a:rPr lang="en-GB" sz="1600" dirty="0">
                <a:solidFill>
                  <a:srgbClr val="000000"/>
                </a:solidFill>
              </a:rPr>
              <a:t> of each specification</a:t>
            </a:r>
          </a:p>
        </p:txBody>
      </p:sp>
      <p:sp>
        <p:nvSpPr>
          <p:cNvPr id="15" name="Text Box 66">
            <a:extLst>
              <a:ext uri="{FF2B5EF4-FFF2-40B4-BE49-F238E27FC236}">
                <a16:creationId xmlns:a16="http://schemas.microsoft.com/office/drawing/2014/main" id="{B3EE0495-DCC2-4EBD-B10F-5DBFC429F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9617" y="4846465"/>
            <a:ext cx="2109015" cy="279180"/>
          </a:xfrm>
          <a:prstGeom prst="rect">
            <a:avLst/>
          </a:prstGeom>
          <a:solidFill>
            <a:schemeClr val="bg1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200" b="1" dirty="0">
                <a:solidFill>
                  <a:srgbClr val="000000"/>
                </a:solidFill>
              </a:rPr>
              <a:t>Lifecycle definition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8A5F0-7389-4B34-99A1-768C56D2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359" y="1802351"/>
            <a:ext cx="20574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800">
                <a:latin typeface="Arial" panose="020B0604020202020204" pitchFamily="34" charset="0"/>
                <a:cs typeface="+mn-cs"/>
              </a:rPr>
              <a:t>The maintenance system shall be able to detect a braking failure when the vehicle is </a:t>
            </a:r>
            <a:r>
              <a:rPr lang="en-GB" sz="800" b="1">
                <a:solidFill>
                  <a:srgbClr val="003399"/>
                </a:solidFill>
                <a:latin typeface="Arial" panose="020B0604020202020204" pitchFamily="34" charset="0"/>
                <a:cs typeface="+mn-cs"/>
              </a:rPr>
              <a:t>being revised</a:t>
            </a:r>
            <a:r>
              <a:rPr lang="en-GB" sz="800">
                <a:latin typeface="Arial" panose="020B0604020202020204" pitchFamily="34" charset="0"/>
                <a:cs typeface="+mn-cs"/>
              </a:rPr>
              <a:t>. 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AB92989-8228-4561-AF81-F21D8A4CF25B}"/>
              </a:ext>
            </a:extLst>
          </p:cNvPr>
          <p:cNvGrpSpPr>
            <a:grpSpLocks/>
          </p:cNvGrpSpPr>
          <p:nvPr/>
        </p:nvGrpSpPr>
        <p:grpSpPr bwMode="auto">
          <a:xfrm>
            <a:off x="1239670" y="1411951"/>
            <a:ext cx="4624681" cy="1619563"/>
            <a:chOff x="2288197" y="1193221"/>
            <a:chExt cx="4624681" cy="1619179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68EA36E-70E2-4EE1-BA8E-987E5ACF2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8197" y="1193221"/>
              <a:ext cx="3311819" cy="874985"/>
              <a:chOff x="2288197" y="1193221"/>
              <a:chExt cx="3311819" cy="874985"/>
            </a:xfrm>
          </p:grpSpPr>
          <p:sp>
            <p:nvSpPr>
              <p:cNvPr id="29" name="Oval 57">
                <a:extLst>
                  <a:ext uri="{FF2B5EF4-FFF2-40B4-BE49-F238E27FC236}">
                    <a16:creationId xmlns:a16="http://schemas.microsoft.com/office/drawing/2014/main" id="{AD08A9EE-F2F1-41A8-AA3A-EB6089A08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3822" y="1616442"/>
                <a:ext cx="381000" cy="299966"/>
              </a:xfrm>
              <a:prstGeom prst="ellipse">
                <a:avLst/>
              </a:prstGeom>
              <a:solidFill>
                <a:srgbClr val="00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GB" sz="1200" b="1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0" name="Text Box 58">
                <a:extLst>
                  <a:ext uri="{FF2B5EF4-FFF2-40B4-BE49-F238E27FC236}">
                    <a16:creationId xmlns:a16="http://schemas.microsoft.com/office/drawing/2014/main" id="{BEC86279-E89B-4BDA-B39A-45EFFB33AE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2216" y="1193221"/>
                <a:ext cx="1447800" cy="371425"/>
              </a:xfrm>
              <a:prstGeom prst="rect">
                <a:avLst/>
              </a:prstGeom>
              <a:solidFill>
                <a:srgbClr val="0033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GB" sz="900">
                    <a:solidFill>
                      <a:schemeClr val="bg1"/>
                    </a:solidFill>
                  </a:rPr>
                  <a:t>Identification of the "maintenance" context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20355D9-4803-4537-8BCC-8F3D71F7E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8197" y="1779349"/>
                <a:ext cx="1938470" cy="28885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defPPr>
                  <a:defRPr lang="fr-FR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fr-FR" altLang="fr-FR" sz="9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" name="Line 56">
              <a:extLst>
                <a:ext uri="{FF2B5EF4-FFF2-40B4-BE49-F238E27FC236}">
                  <a16:creationId xmlns:a16="http://schemas.microsoft.com/office/drawing/2014/main" id="{ABE86C51-C78D-441C-BF43-3A1BFD16C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667" y="1906995"/>
              <a:ext cx="2686211" cy="90540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07E705A-CDBA-446E-9B53-9B040F78D556}"/>
              </a:ext>
            </a:extLst>
          </p:cNvPr>
          <p:cNvGrpSpPr>
            <a:grpSpLocks/>
          </p:cNvGrpSpPr>
          <p:nvPr/>
        </p:nvGrpSpPr>
        <p:grpSpPr bwMode="auto">
          <a:xfrm>
            <a:off x="508556" y="2617992"/>
            <a:ext cx="3566872" cy="743612"/>
            <a:chOff x="-345324" y="981592"/>
            <a:chExt cx="4748254" cy="743259"/>
          </a:xfrm>
        </p:grpSpPr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C6D7CE54-EAED-451A-B04E-3DE471D19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45324" y="981592"/>
              <a:ext cx="2555265" cy="669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7748AB-1172-4DE9-BFC6-30581377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941" y="1052736"/>
              <a:ext cx="2192989" cy="67211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/>
              <a:r>
                <a:rPr lang="en-GB" sz="800">
                  <a:latin typeface="Arial" panose="020B0604020202020204" pitchFamily="34" charset="0"/>
                  <a:cs typeface="+mn-cs"/>
                </a:rPr>
                <a:t>The maintenance system shall be able to tract the vehicle securely when the vehicle is </a:t>
              </a:r>
              <a:r>
                <a:rPr lang="en-GB" sz="800" b="1">
                  <a:solidFill>
                    <a:srgbClr val="003399"/>
                  </a:solidFill>
                  <a:latin typeface="Arial" panose="020B0604020202020204" pitchFamily="34" charset="0"/>
                  <a:cs typeface="+mn-cs"/>
                </a:rPr>
                <a:t>towed to the garage</a:t>
              </a:r>
              <a:r>
                <a:rPr lang="en-GB" sz="800">
                  <a:latin typeface="Arial" panose="020B0604020202020204" pitchFamily="34" charset="0"/>
                  <a:cs typeface="+mn-cs"/>
                </a:rPr>
                <a:t>.</a:t>
              </a:r>
            </a:p>
          </p:txBody>
        </p:sp>
      </p:grpSp>
      <p:sp>
        <p:nvSpPr>
          <p:cNvPr id="21" name="Line 56">
            <a:extLst>
              <a:ext uri="{FF2B5EF4-FFF2-40B4-BE49-F238E27FC236}">
                <a16:creationId xmlns:a16="http://schemas.microsoft.com/office/drawing/2014/main" id="{FD139E94-2894-412C-B443-C6A336BA57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20958" y="3250064"/>
            <a:ext cx="961938" cy="14752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22" name="Oval 57">
            <a:extLst>
              <a:ext uri="{FF2B5EF4-FFF2-40B4-BE49-F238E27FC236}">
                <a16:creationId xmlns:a16="http://schemas.microsoft.com/office/drawing/2014/main" id="{594FEB06-D7B3-4091-909C-3A1B795A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912" y="3340755"/>
            <a:ext cx="381000" cy="300037"/>
          </a:xfrm>
          <a:prstGeom prst="ellipse">
            <a:avLst/>
          </a:prstGeom>
          <a:solidFill>
            <a:srgbClr val="0033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 sz="1200" b="1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" name="Text Box 65">
            <a:extLst>
              <a:ext uri="{FF2B5EF4-FFF2-40B4-BE49-F238E27FC236}">
                <a16:creationId xmlns:a16="http://schemas.microsoft.com/office/drawing/2014/main" id="{BEDB8647-A8BA-44C0-8066-BA7F1E096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391" y="4836410"/>
            <a:ext cx="2026481" cy="279180"/>
          </a:xfrm>
          <a:prstGeom prst="rect">
            <a:avLst/>
          </a:prstGeom>
          <a:solidFill>
            <a:schemeClr val="bg1"/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000000"/>
                </a:solidFill>
              </a:rPr>
              <a:t>Needs engineering</a:t>
            </a:r>
          </a:p>
        </p:txBody>
      </p:sp>
      <p:sp>
        <p:nvSpPr>
          <p:cNvPr id="33" name="Text Box 58">
            <a:extLst>
              <a:ext uri="{FF2B5EF4-FFF2-40B4-BE49-F238E27FC236}">
                <a16:creationId xmlns:a16="http://schemas.microsoft.com/office/drawing/2014/main" id="{FB05DE41-CEFD-4DD8-B24C-1E657628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764" y="3660183"/>
            <a:ext cx="1809960" cy="371513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ctr">
              <a:lnSpc>
                <a:spcPct val="100000"/>
              </a:lnSpc>
              <a:buClrTx/>
              <a:buFontTx/>
              <a:buNone/>
              <a:defRPr sz="900">
                <a:solidFill>
                  <a:schemeClr val="bg1"/>
                </a:solidFill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/>
              <a:t>Identification of a need linked to the "towing" context</a:t>
            </a:r>
          </a:p>
        </p:txBody>
      </p:sp>
      <p:sp>
        <p:nvSpPr>
          <p:cNvPr id="34" name="Text Box 1205">
            <a:extLst>
              <a:ext uri="{FF2B5EF4-FFF2-40B4-BE49-F238E27FC236}">
                <a16:creationId xmlns:a16="http://schemas.microsoft.com/office/drawing/2014/main" id="{476EC5D6-8A45-4099-86F5-70BE8CDBE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47" y="3754681"/>
            <a:ext cx="7416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i="1"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</a:p>
        </p:txBody>
      </p:sp>
      <p:pic>
        <p:nvPicPr>
          <p:cNvPr id="35" name="Picture 2" descr="Résultat de recherche d'images pour &quot;3008 png&quot;">
            <a:extLst>
              <a:ext uri="{FF2B5EF4-FFF2-40B4-BE49-F238E27FC236}">
                <a16:creationId xmlns:a16="http://schemas.microsoft.com/office/drawing/2014/main" id="{D6DD9B42-C332-4F1C-ABB4-D8DCA701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77" y="3364029"/>
            <a:ext cx="1446324" cy="9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22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C1CB9-A638-4D65-A430-22085270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difficulties of needs capture and classification (2/2)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A0B578-5B86-42B2-B643-18C24CEF3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26">
            <a:extLst>
              <a:ext uri="{FF2B5EF4-FFF2-40B4-BE49-F238E27FC236}">
                <a16:creationId xmlns:a16="http://schemas.microsoft.com/office/drawing/2014/main" id="{FB100C38-6373-4F0F-A701-BAB55764A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9" y="1374759"/>
            <a:ext cx="8424862" cy="463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 marL="192088" indent="-192088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69913" indent="-185738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b="1"/>
              <a:t>Classical difficulty 1: technical intrusion</a:t>
            </a:r>
          </a:p>
          <a:p>
            <a:pPr lvl="1" algn="just" eaLnBrk="1" hangingPunct="1">
              <a:lnSpc>
                <a:spcPct val="110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Context: </a:t>
            </a:r>
            <a:r>
              <a:rPr lang="en-US" altLang="fr-FR" sz="1600"/>
              <a:t>a stakeholder expresses a need </a:t>
            </a:r>
            <a:r>
              <a:rPr lang="en-US" altLang="fr-FR" sz="1600" b="1">
                <a:solidFill>
                  <a:srgbClr val="003399"/>
                </a:solidFill>
              </a:rPr>
              <a:t>as a requirement:</a:t>
            </a:r>
            <a:r>
              <a:rPr lang="en-US" altLang="fr-FR" sz="1600"/>
              <a:t> « the system shall … ».</a:t>
            </a:r>
          </a:p>
          <a:p>
            <a:pPr lvl="1" algn="just" eaLnBrk="1" hangingPunct="1">
              <a:lnSpc>
                <a:spcPct val="110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Difficulty: </a:t>
            </a:r>
            <a:r>
              <a:rPr lang="en-US" altLang="fr-FR" sz="1600"/>
              <a:t>it is impossible to express this need exploiting the proper template</a:t>
            </a:r>
          </a:p>
          <a:p>
            <a:pPr lvl="1" algn="just" eaLnBrk="1" hangingPunct="1">
              <a:lnSpc>
                <a:spcPct val="110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Good practice: </a:t>
            </a:r>
            <a:r>
              <a:rPr lang="en-US" altLang="fr-FR" sz="1600"/>
              <a:t>try to understand what are the core reasons that are motivating the stakeholder and explore the associated causality chain (you shall find « the cause of the cause » up to 5 iterations …) in order to identify the real </a:t>
            </a:r>
            <a:r>
              <a:rPr lang="en-US" altLang="fr-FR" sz="1600" b="1">
                <a:solidFill>
                  <a:srgbClr val="003399"/>
                </a:solidFill>
              </a:rPr>
              <a:t>source need</a:t>
            </a:r>
            <a:endParaRPr lang="en-US" altLang="fr-FR" sz="1600" b="1"/>
          </a:p>
          <a:p>
            <a:pPr algn="just" eaLnBrk="1" hangingPunct="1">
              <a:lnSpc>
                <a:spcPct val="110000"/>
              </a:lnSpc>
              <a:spcBef>
                <a:spcPts val="18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b="1"/>
              <a:t>Classical difficulty 2: apparent indifference</a:t>
            </a:r>
          </a:p>
          <a:p>
            <a:pPr lvl="1" algn="just" eaLnBrk="1" hangingPunct="1">
              <a:lnSpc>
                <a:spcPct val="115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Context: </a:t>
            </a:r>
            <a:r>
              <a:rPr lang="en-US" altLang="fr-FR" sz="1600"/>
              <a:t>a stakeholder expresses a need that has apparently </a:t>
            </a:r>
            <a:r>
              <a:rPr lang="en-US" altLang="fr-FR" sz="1600" b="1">
                <a:solidFill>
                  <a:srgbClr val="003399"/>
                </a:solidFill>
              </a:rPr>
              <a:t>no relationships</a:t>
            </a:r>
            <a:r>
              <a:rPr lang="en-US" altLang="fr-FR" sz="1600"/>
              <a:t> with the system of interest: « Airline pilots shall eat blueberries each day » …</a:t>
            </a:r>
          </a:p>
          <a:p>
            <a:pPr lvl="1" algn="just" eaLnBrk="1" hangingPunct="1">
              <a:lnSpc>
                <a:spcPct val="115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What shall not be done: </a:t>
            </a:r>
            <a:r>
              <a:rPr lang="en-US" altLang="fr-FR" sz="1600"/>
              <a:t>do not ignore « a priori » that need since it may reveal important information on an “hidden” external influence</a:t>
            </a:r>
          </a:p>
          <a:p>
            <a:pPr lvl="1" algn="just" eaLnBrk="1" hangingPunct="1">
              <a:lnSpc>
                <a:spcPct val="115000"/>
              </a:lnSpc>
              <a:spcBef>
                <a:spcPts val="600"/>
              </a:spcBef>
              <a:buClr>
                <a:srgbClr val="003399"/>
              </a:buClr>
              <a:buSzTx/>
              <a:buFont typeface="Symbol" panose="05050102010706020507" pitchFamily="18" charset="2"/>
              <a:buChar char="·"/>
            </a:pPr>
            <a:r>
              <a:rPr lang="en-US" altLang="fr-FR" sz="1600" i="1"/>
              <a:t>Good practice: </a:t>
            </a:r>
            <a:r>
              <a:rPr lang="en-US" altLang="fr-FR" sz="1600"/>
              <a:t>identify the </a:t>
            </a:r>
            <a:r>
              <a:rPr lang="en-US" altLang="fr-FR" sz="1600" b="1">
                <a:solidFill>
                  <a:srgbClr val="003399"/>
                </a:solidFill>
              </a:rPr>
              <a:t>nature of the interaction and/or interdependency </a:t>
            </a:r>
            <a:r>
              <a:rPr lang="en-US" altLang="fr-FR" sz="1600"/>
              <a:t>that exists between the stakeholders and the system of interest and verify if a given apparently non relevant need has really an influence on the system of interest.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0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6F995-BBA9-415F-8EF7-0C1D0E83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</a:t>
            </a:r>
            <a:br>
              <a:rPr lang="en-US" dirty="0"/>
            </a:br>
            <a:r>
              <a:rPr lang="en-US" b="0" dirty="0"/>
              <a:t>Share &amp; challenge formalized needs with their stakeholders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5EF3FA-CAE3-43C1-8344-EAC43E03F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6" name="Picture 8" descr="Vote EOM">
            <a:extLst>
              <a:ext uri="{FF2B5EF4-FFF2-40B4-BE49-F238E27FC236}">
                <a16:creationId xmlns:a16="http://schemas.microsoft.com/office/drawing/2014/main" id="{9353F9EC-AA5F-4751-9CFD-1506511D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196755"/>
            <a:ext cx="22987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AC50011-E611-40FD-B002-81FA7C1D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3568355"/>
            <a:ext cx="21336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i="1"/>
              <a:t>Vote on a set of stakeholders needs  in a collaborative workshop</a:t>
            </a:r>
          </a:p>
        </p:txBody>
      </p:sp>
      <p:pic>
        <p:nvPicPr>
          <p:cNvPr id="8" name="Picture 6" descr="EOM1">
            <a:extLst>
              <a:ext uri="{FF2B5EF4-FFF2-40B4-BE49-F238E27FC236}">
                <a16:creationId xmlns:a16="http://schemas.microsoft.com/office/drawing/2014/main" id="{FEAD2A8E-FE35-4AB2-85E4-C808CE2E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826868"/>
            <a:ext cx="4084638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9144C42C-05B2-472B-8F4A-E4DAA1E0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1458568"/>
            <a:ext cx="3492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OK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56530877-D861-45C5-9465-61821227F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075" y="167923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430B23E3-CA6F-44E5-A382-8944E384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475" y="1310930"/>
            <a:ext cx="4254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NOT OK</a:t>
            </a: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E911257A-512A-4C38-A668-41F4B2EA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075" y="167923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CAC9151A-3574-47EF-96A7-44F8AF7DC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1310930"/>
            <a:ext cx="91281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To be reformulated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ABEB768F-DCF1-4EB3-93D7-2A84903E2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5275" y="167923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71B78E33-12F4-4ACB-A1A4-5749D1EB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6450" y="288255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79F7CD88-6F01-4720-86CF-91DF8CEE5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5281" y="5904783"/>
            <a:ext cx="398462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/>
              <a:t>Sharing a set of needs: consensual rewording of contentious items and removal of unshared needs</a:t>
            </a:r>
          </a:p>
        </p:txBody>
      </p:sp>
      <p:sp>
        <p:nvSpPr>
          <p:cNvPr id="17" name="ZoneTexte 25">
            <a:extLst>
              <a:ext uri="{FF2B5EF4-FFF2-40B4-BE49-F238E27FC236}">
                <a16:creationId xmlns:a16="http://schemas.microsoft.com/office/drawing/2014/main" id="{B4E2563B-ED82-42B5-9694-C1153593C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40" y="4397768"/>
            <a:ext cx="267462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100"/>
              </a:lnSpc>
              <a:spcBef>
                <a:spcPct val="60000"/>
              </a:spcBef>
              <a:buClr>
                <a:srgbClr val="9E0000"/>
              </a:buClr>
              <a:buSzTx/>
              <a:buFont typeface="Symbol" panose="05050102010706020507" pitchFamily="18" charset="2"/>
              <a:buNone/>
            </a:pPr>
            <a:r>
              <a:rPr lang="en-US" altLang="fr-FR" sz="1600" b="1">
                <a:solidFill>
                  <a:srgbClr val="FF0000"/>
                </a:solidFill>
              </a:rPr>
              <a:t>Needs </a:t>
            </a:r>
            <a:r>
              <a:rPr lang="en-US" altLang="fr-FR" sz="1600"/>
              <a:t>shall be always </a:t>
            </a:r>
            <a:r>
              <a:rPr lang="en-US" altLang="fr-FR" sz="1600" b="1">
                <a:solidFill>
                  <a:srgbClr val="993366"/>
                </a:solidFill>
              </a:rPr>
              <a:t>shared &amp; challenged with all stakeholders </a:t>
            </a:r>
            <a:r>
              <a:rPr lang="en-US" altLang="fr-FR" sz="1600"/>
              <a:t>in order to be sure that a system design starts on a solid &amp; robust basis</a:t>
            </a:r>
            <a:endParaRPr lang="en-US" altLang="fr-FR" sz="1600">
              <a:solidFill>
                <a:srgbClr val="FF6600"/>
              </a:solidFill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30EB3A3E-79AB-4C95-8BF8-66C038EF9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512" y="1090140"/>
            <a:ext cx="5443538" cy="43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100">
                <a:solidFill>
                  <a:srgbClr val="FF0000"/>
                </a:solidFill>
              </a:rPr>
              <a:t>Remember: the success of a collaborative workshop relies on the capability of gathering together all the stakeholders of the set of needs that have to be shared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3FAEE7A5-BA27-4F6F-A9D3-1B1E230B6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1845283"/>
            <a:ext cx="2376487" cy="144462"/>
          </a:xfrm>
          <a:prstGeom prst="rect">
            <a:avLst/>
          </a:prstGeom>
          <a:solidFill>
            <a:srgbClr val="C0C0C0">
              <a:alpha val="9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FC58FA5-D642-41E4-9C92-1794AA74E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4" y="1010340"/>
            <a:ext cx="639718" cy="564115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11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F2DFB-78F0-4BB3-B284-E063200A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 a conclusion … </a:t>
            </a:r>
            <a:r>
              <a:rPr lang="en-US"/>
              <a:t>varied perceptions on a given system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6566D1-8924-4CB0-9C7A-A528C44DB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6" name="Picture 18" descr="req">
            <a:extLst>
              <a:ext uri="{FF2B5EF4-FFF2-40B4-BE49-F238E27FC236}">
                <a16:creationId xmlns:a16="http://schemas.microsoft.com/office/drawing/2014/main" id="{57B00985-10B3-4D1B-B196-E16B37D7F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42" y="1184231"/>
            <a:ext cx="76327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6703B92E-1B6C-4902-A516-3EB0B140C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30" y="5881163"/>
            <a:ext cx="8291940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600" b="1">
                <a:solidFill>
                  <a:srgbClr val="FF0000"/>
                </a:solidFill>
              </a:rPr>
              <a:t>Always be in touch with the real needs</a:t>
            </a:r>
            <a:r>
              <a:rPr lang="en-US" altLang="fr-FR" sz="1600"/>
              <a:t>, all along the development and integration cycle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75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05F17-720B-4354-9261-0BEFCC31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work between designers, geometric and EE representatives 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FA746BF8-5C05-41E6-A75D-6E379845A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4EA763-DC9D-435C-A5BD-52C12AE647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140B9E-1FE9-436A-B20B-EEB69A86A614}"/>
              </a:ext>
            </a:extLst>
          </p:cNvPr>
          <p:cNvSpPr/>
          <p:nvPr/>
        </p:nvSpPr>
        <p:spPr>
          <a:xfrm>
            <a:off x="2826327" y="4102844"/>
            <a:ext cx="6267794" cy="2123389"/>
          </a:xfrm>
          <a:prstGeom prst="rect">
            <a:avLst/>
          </a:prstGeom>
          <a:noFill/>
          <a:ln w="12700" cap="sq" cmpd="sng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D1CDFF0D-737C-4B89-B6CB-3A82AE8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5" y="1527764"/>
            <a:ext cx="7143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3164426-0843-4EF8-A049-A5BE19ED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4778972"/>
            <a:ext cx="532610" cy="56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52B4D8D5-0B45-4982-9F4D-DFD21A84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5722481"/>
            <a:ext cx="532610" cy="56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3FAD483A-F0D4-483C-8309-E3710ED4DB3D}"/>
              </a:ext>
            </a:extLst>
          </p:cNvPr>
          <p:cNvGrpSpPr/>
          <p:nvPr/>
        </p:nvGrpSpPr>
        <p:grpSpPr>
          <a:xfrm>
            <a:off x="3371931" y="1295406"/>
            <a:ext cx="3357311" cy="1612440"/>
            <a:chOff x="3022797" y="1202481"/>
            <a:chExt cx="3357311" cy="1612440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67C0510-3F5B-4BE2-8C6D-5824E3115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797" y="1202481"/>
              <a:ext cx="2087978" cy="123844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6CF803B2-02C6-4C2D-AD6E-A6C041E97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056" y="1576472"/>
              <a:ext cx="2198052" cy="123844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D807670A-3DC2-4AA6-A86D-5C357EDC0BF5}"/>
              </a:ext>
            </a:extLst>
          </p:cNvPr>
          <p:cNvSpPr txBox="1"/>
          <p:nvPr/>
        </p:nvSpPr>
        <p:spPr>
          <a:xfrm>
            <a:off x="220028" y="1250765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System designer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6C978E1-C597-4CB2-8126-70549C7B90E1}"/>
              </a:ext>
            </a:extLst>
          </p:cNvPr>
          <p:cNvSpPr txBox="1"/>
          <p:nvPr/>
        </p:nvSpPr>
        <p:spPr>
          <a:xfrm>
            <a:off x="17875" y="4554766"/>
            <a:ext cx="173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Geometric designer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B9845EC-90CB-4D30-8E13-16A6DC3505E1}"/>
              </a:ext>
            </a:extLst>
          </p:cNvPr>
          <p:cNvSpPr txBox="1"/>
          <p:nvPr/>
        </p:nvSpPr>
        <p:spPr>
          <a:xfrm>
            <a:off x="17875" y="5484975"/>
            <a:ext cx="173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EE designer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B26F571-4FA8-445C-B79B-DDCBD5BDD402}"/>
              </a:ext>
            </a:extLst>
          </p:cNvPr>
          <p:cNvSpPr txBox="1"/>
          <p:nvPr/>
        </p:nvSpPr>
        <p:spPr>
          <a:xfrm>
            <a:off x="1440518" y="1982397"/>
            <a:ext cx="17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Produces an architecture of the system</a:t>
            </a:r>
          </a:p>
        </p:txBody>
      </p: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985E37CF-33EB-42E5-BEA6-719FFF341752}"/>
              </a:ext>
            </a:extLst>
          </p:cNvPr>
          <p:cNvCxnSpPr>
            <a:cxnSpLocks/>
            <a:endCxn id="78" idx="0"/>
          </p:cNvCxnSpPr>
          <p:nvPr/>
        </p:nvCxnSpPr>
        <p:spPr>
          <a:xfrm rot="5400000">
            <a:off x="3378847" y="2920392"/>
            <a:ext cx="1734302" cy="17092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0B9AF39-9615-4219-AFAB-7752FD8E268A}"/>
              </a:ext>
            </a:extLst>
          </p:cNvPr>
          <p:cNvSpPr txBox="1"/>
          <p:nvPr/>
        </p:nvSpPr>
        <p:spPr>
          <a:xfrm>
            <a:off x="3029352" y="3303729"/>
            <a:ext cx="1731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That helps refining the requirements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E8FD9E4-7F44-4C18-95D3-4224D8934A98}"/>
              </a:ext>
            </a:extLst>
          </p:cNvPr>
          <p:cNvSpPr txBox="1"/>
          <p:nvPr/>
        </p:nvSpPr>
        <p:spPr>
          <a:xfrm>
            <a:off x="5833362" y="3303729"/>
            <a:ext cx="194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That helps allocating the functions to sub-systems</a:t>
            </a: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567644E-DFCC-495C-B77E-A6017B69BA55}"/>
              </a:ext>
            </a:extLst>
          </p:cNvPr>
          <p:cNvGrpSpPr/>
          <p:nvPr/>
        </p:nvGrpSpPr>
        <p:grpSpPr>
          <a:xfrm>
            <a:off x="6073090" y="4669077"/>
            <a:ext cx="1120195" cy="838955"/>
            <a:chOff x="5881891" y="4650216"/>
            <a:chExt cx="1120195" cy="83895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B3291B-0469-405E-BCF2-164549ADD020}"/>
                </a:ext>
              </a:extLst>
            </p:cNvPr>
            <p:cNvSpPr/>
            <p:nvPr/>
          </p:nvSpPr>
          <p:spPr>
            <a:xfrm>
              <a:off x="5881891" y="4650216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ED13D3-8A14-487C-B43F-351E3B6EA3BA}"/>
                </a:ext>
              </a:extLst>
            </p:cNvPr>
            <p:cNvSpPr/>
            <p:nvPr/>
          </p:nvSpPr>
          <p:spPr>
            <a:xfrm>
              <a:off x="6034291" y="4802616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ABEE55-1870-4BA4-8B4A-CA5066EAEDD8}"/>
                </a:ext>
              </a:extLst>
            </p:cNvPr>
            <p:cNvSpPr/>
            <p:nvPr/>
          </p:nvSpPr>
          <p:spPr>
            <a:xfrm>
              <a:off x="6186691" y="4955016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DF3336F-7356-48E7-9185-5D296A43173A}"/>
                </a:ext>
              </a:extLst>
            </p:cNvPr>
            <p:cNvSpPr/>
            <p:nvPr/>
          </p:nvSpPr>
          <p:spPr>
            <a:xfrm>
              <a:off x="6339091" y="5107416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0508257-4561-42F7-89ED-8A607151BD7A}"/>
                </a:ext>
              </a:extLst>
            </p:cNvPr>
            <p:cNvSpPr/>
            <p:nvPr/>
          </p:nvSpPr>
          <p:spPr>
            <a:xfrm>
              <a:off x="6491491" y="5259816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Function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A8E8A1D-FD71-4EC1-9AA5-93AB42880E1A}"/>
              </a:ext>
            </a:extLst>
          </p:cNvPr>
          <p:cNvGrpSpPr/>
          <p:nvPr/>
        </p:nvGrpSpPr>
        <p:grpSpPr>
          <a:xfrm>
            <a:off x="7866422" y="4669077"/>
            <a:ext cx="1120195" cy="838955"/>
            <a:chOff x="7984782" y="4655758"/>
            <a:chExt cx="1120195" cy="83895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77BF77F-8923-4981-A4DE-D83EF0BAA96A}"/>
                </a:ext>
              </a:extLst>
            </p:cNvPr>
            <p:cNvSpPr/>
            <p:nvPr/>
          </p:nvSpPr>
          <p:spPr>
            <a:xfrm>
              <a:off x="7984782" y="4655758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Sub-system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48F596-F475-45BF-8895-5B87668F7F71}"/>
                </a:ext>
              </a:extLst>
            </p:cNvPr>
            <p:cNvSpPr/>
            <p:nvPr/>
          </p:nvSpPr>
          <p:spPr>
            <a:xfrm>
              <a:off x="8137182" y="4808158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Sub-system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E1F88E9-D2DA-4A2F-AA99-763AA95206A8}"/>
                </a:ext>
              </a:extLst>
            </p:cNvPr>
            <p:cNvSpPr/>
            <p:nvPr/>
          </p:nvSpPr>
          <p:spPr>
            <a:xfrm>
              <a:off x="8289582" y="4960558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Sub-system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1966D38-4F4E-4EF2-9213-AA4A69608825}"/>
                </a:ext>
              </a:extLst>
            </p:cNvPr>
            <p:cNvSpPr/>
            <p:nvPr/>
          </p:nvSpPr>
          <p:spPr>
            <a:xfrm>
              <a:off x="8441982" y="5112958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Sub-system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ACD4D10-3AAD-485D-83DF-A9B190E0B4DC}"/>
                </a:ext>
              </a:extLst>
            </p:cNvPr>
            <p:cNvSpPr/>
            <p:nvPr/>
          </p:nvSpPr>
          <p:spPr>
            <a:xfrm>
              <a:off x="8594382" y="5265358"/>
              <a:ext cx="510595" cy="22935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Sub-system</a:t>
              </a:r>
            </a:p>
          </p:txBody>
        </p:sp>
      </p:grpSp>
      <p:cxnSp>
        <p:nvCxnSpPr>
          <p:cNvPr id="75" name="Connecteur : en arc 74">
            <a:extLst>
              <a:ext uri="{FF2B5EF4-FFF2-40B4-BE49-F238E27FC236}">
                <a16:creationId xmlns:a16="http://schemas.microsoft.com/office/drawing/2014/main" id="{3EEDADE6-812E-40F6-8B56-B107BCF6A9FE}"/>
              </a:ext>
            </a:extLst>
          </p:cNvPr>
          <p:cNvCxnSpPr>
            <a:cxnSpLocks/>
            <a:stCxn id="55" idx="2"/>
            <a:endCxn id="64" idx="0"/>
          </p:cNvCxnSpPr>
          <p:nvPr/>
        </p:nvCxnSpPr>
        <p:spPr>
          <a:xfrm rot="16200000" flipH="1">
            <a:off x="5098687" y="3439375"/>
            <a:ext cx="1761231" cy="6981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3F05AC6B-D8D1-424D-81CF-80C0653B8DE5}"/>
              </a:ext>
            </a:extLst>
          </p:cNvPr>
          <p:cNvSpPr/>
          <p:nvPr/>
        </p:nvSpPr>
        <p:spPr>
          <a:xfrm>
            <a:off x="7356767" y="4878115"/>
            <a:ext cx="423949" cy="42087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6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D76413-B1CA-4660-838F-8E60FD1B21D4}"/>
              </a:ext>
            </a:extLst>
          </p:cNvPr>
          <p:cNvSpPr txBox="1"/>
          <p:nvPr/>
        </p:nvSpPr>
        <p:spPr>
          <a:xfrm>
            <a:off x="7103926" y="5349140"/>
            <a:ext cx="904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Allocation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984ABFB-6588-4E61-A8EC-71841992D380}"/>
              </a:ext>
            </a:extLst>
          </p:cNvPr>
          <p:cNvSpPr/>
          <p:nvPr/>
        </p:nvSpPr>
        <p:spPr>
          <a:xfrm>
            <a:off x="3034205" y="4642147"/>
            <a:ext cx="714375" cy="2102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Requirement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B6A05F3B-D563-4622-8996-63FA07A96AA0}"/>
              </a:ext>
            </a:extLst>
          </p:cNvPr>
          <p:cNvGrpSpPr/>
          <p:nvPr/>
        </p:nvGrpSpPr>
        <p:grpSpPr>
          <a:xfrm>
            <a:off x="4386227" y="4489747"/>
            <a:ext cx="1019175" cy="515061"/>
            <a:chOff x="3609076" y="4198419"/>
            <a:chExt cx="1019175" cy="5150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953C23-630B-4CEF-945B-4D346EABA8B3}"/>
                </a:ext>
              </a:extLst>
            </p:cNvPr>
            <p:cNvSpPr/>
            <p:nvPr/>
          </p:nvSpPr>
          <p:spPr>
            <a:xfrm>
              <a:off x="3609076" y="4198419"/>
              <a:ext cx="714375" cy="21026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Requirement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C525D78-AB19-4F5F-ACE3-53027F24085C}"/>
                </a:ext>
              </a:extLst>
            </p:cNvPr>
            <p:cNvSpPr/>
            <p:nvPr/>
          </p:nvSpPr>
          <p:spPr>
            <a:xfrm>
              <a:off x="3761476" y="4350819"/>
              <a:ext cx="714375" cy="21026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Requirement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DF4D04-5EB4-4B8D-965F-4D5CBCB80EAF}"/>
                </a:ext>
              </a:extLst>
            </p:cNvPr>
            <p:cNvSpPr/>
            <p:nvPr/>
          </p:nvSpPr>
          <p:spPr>
            <a:xfrm>
              <a:off x="3913876" y="4503219"/>
              <a:ext cx="714375" cy="21026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Requirement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E89A90D-7795-4C61-A6D6-20D2C2CBCC8F}"/>
              </a:ext>
            </a:extLst>
          </p:cNvPr>
          <p:cNvSpPr/>
          <p:nvPr/>
        </p:nvSpPr>
        <p:spPr>
          <a:xfrm>
            <a:off x="3029352" y="5465629"/>
            <a:ext cx="714375" cy="2102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</a:rPr>
              <a:t>Requirement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1421F54D-5589-486D-B63B-87CC835A6505}"/>
              </a:ext>
            </a:extLst>
          </p:cNvPr>
          <p:cNvGrpSpPr/>
          <p:nvPr/>
        </p:nvGrpSpPr>
        <p:grpSpPr>
          <a:xfrm>
            <a:off x="4446208" y="5389429"/>
            <a:ext cx="866775" cy="362661"/>
            <a:chOff x="3669057" y="5098101"/>
            <a:chExt cx="866775" cy="36266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747581-6C9A-4AFB-86EA-07B4E0BA2B5E}"/>
                </a:ext>
              </a:extLst>
            </p:cNvPr>
            <p:cNvSpPr/>
            <p:nvPr/>
          </p:nvSpPr>
          <p:spPr>
            <a:xfrm>
              <a:off x="3669057" y="5098101"/>
              <a:ext cx="714375" cy="21026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Requirement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017E4C-A5EA-4D6C-9E5A-C698E0F75E8A}"/>
                </a:ext>
              </a:extLst>
            </p:cNvPr>
            <p:cNvSpPr/>
            <p:nvPr/>
          </p:nvSpPr>
          <p:spPr>
            <a:xfrm>
              <a:off x="3821457" y="5250501"/>
              <a:ext cx="714375" cy="21026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Requirement</a:t>
              </a:r>
            </a:p>
          </p:txBody>
        </p:sp>
      </p:grp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BF1E4FC-CB7C-4CE8-8EFF-E320F6AC073C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1241020" y="1908764"/>
            <a:ext cx="2130911" cy="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E40A5FFA-D71F-4F12-9062-22C96FF6EB21}"/>
              </a:ext>
            </a:extLst>
          </p:cNvPr>
          <p:cNvSpPr/>
          <p:nvPr/>
        </p:nvSpPr>
        <p:spPr>
          <a:xfrm>
            <a:off x="3926119" y="4603218"/>
            <a:ext cx="324652" cy="288119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6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Flèche : droite 88">
            <a:extLst>
              <a:ext uri="{FF2B5EF4-FFF2-40B4-BE49-F238E27FC236}">
                <a16:creationId xmlns:a16="http://schemas.microsoft.com/office/drawing/2014/main" id="{1B56EB78-C965-4A1D-9E60-CC1824CBBCA8}"/>
              </a:ext>
            </a:extLst>
          </p:cNvPr>
          <p:cNvSpPr/>
          <p:nvPr/>
        </p:nvSpPr>
        <p:spPr>
          <a:xfrm>
            <a:off x="3926119" y="5426700"/>
            <a:ext cx="324652" cy="288119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6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752D6794-E3EF-4102-AEFA-8B9BEDF93D71}"/>
              </a:ext>
            </a:extLst>
          </p:cNvPr>
          <p:cNvSpPr txBox="1"/>
          <p:nvPr/>
        </p:nvSpPr>
        <p:spPr>
          <a:xfrm>
            <a:off x="3624334" y="4929105"/>
            <a:ext cx="904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Breakdown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984FAFE4-2702-4A86-8D0E-6E2249A32FAF}"/>
              </a:ext>
            </a:extLst>
          </p:cNvPr>
          <p:cNvSpPr txBox="1"/>
          <p:nvPr/>
        </p:nvSpPr>
        <p:spPr>
          <a:xfrm>
            <a:off x="3640873" y="5755876"/>
            <a:ext cx="904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Breakdown</a:t>
            </a: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C0BECA1F-7EEF-4266-9EF1-2C7D7B32FF3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059256" y="5063030"/>
            <a:ext cx="17266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26ED5177-E124-4646-8E9E-069850B7F7C4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1059256" y="6006540"/>
            <a:ext cx="1753234" cy="1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86C3A5F5-C233-4AC7-B8EC-25FF48F0D8ED}"/>
              </a:ext>
            </a:extLst>
          </p:cNvPr>
          <p:cNvSpPr txBox="1"/>
          <p:nvPr/>
        </p:nvSpPr>
        <p:spPr>
          <a:xfrm>
            <a:off x="1209904" y="5081317"/>
            <a:ext cx="1513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Helps the system designer for geometry related elements 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EBEC1E04-1B13-42AF-83E6-CA55C5867589}"/>
              </a:ext>
            </a:extLst>
          </p:cNvPr>
          <p:cNvSpPr txBox="1"/>
          <p:nvPr/>
        </p:nvSpPr>
        <p:spPr>
          <a:xfrm>
            <a:off x="1177929" y="6020796"/>
            <a:ext cx="1513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Helps the system designer for control related elements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28BDE68-D7FF-432C-AAAB-6AFC0E9DA0D9}"/>
              </a:ext>
            </a:extLst>
          </p:cNvPr>
          <p:cNvSpPr/>
          <p:nvPr/>
        </p:nvSpPr>
        <p:spPr>
          <a:xfrm>
            <a:off x="238724" y="805566"/>
            <a:ext cx="8499239" cy="48984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vehicle level, sub-system level 1 or  sub-system level 2</a:t>
            </a:r>
          </a:p>
        </p:txBody>
      </p:sp>
      <p:pic>
        <p:nvPicPr>
          <p:cNvPr id="97" name="Picture 2">
            <a:extLst>
              <a:ext uri="{FF2B5EF4-FFF2-40B4-BE49-F238E27FC236}">
                <a16:creationId xmlns:a16="http://schemas.microsoft.com/office/drawing/2014/main" id="{58AAC70F-F9D0-4030-BFA0-A269C134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79" y="3868357"/>
            <a:ext cx="532610" cy="56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8FC35139-8A89-4F2F-A523-D05013526FEC}"/>
              </a:ext>
            </a:extLst>
          </p:cNvPr>
          <p:cNvSpPr txBox="1"/>
          <p:nvPr/>
        </p:nvSpPr>
        <p:spPr>
          <a:xfrm>
            <a:off x="44508" y="3611142"/>
            <a:ext cx="173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RAMS designer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6D3CE4FB-B340-4E47-918A-1FBDE519FCB4}"/>
              </a:ext>
            </a:extLst>
          </p:cNvPr>
          <p:cNvCxnSpPr>
            <a:cxnSpLocks/>
            <a:stCxn id="97" idx="3"/>
          </p:cNvCxnSpPr>
          <p:nvPr/>
        </p:nvCxnSpPr>
        <p:spPr>
          <a:xfrm>
            <a:off x="1085889" y="4152416"/>
            <a:ext cx="1726601" cy="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9F58F593-3FC3-4A65-A991-FCC3247FC676}"/>
              </a:ext>
            </a:extLst>
          </p:cNvPr>
          <p:cNvSpPr txBox="1"/>
          <p:nvPr/>
        </p:nvSpPr>
        <p:spPr>
          <a:xfrm>
            <a:off x="1236537" y="4143543"/>
            <a:ext cx="1513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Helps the system designer for RAMS related elements </a:t>
            </a:r>
          </a:p>
        </p:txBody>
      </p:sp>
    </p:spTree>
    <p:extLst>
      <p:ext uri="{BB962C8B-B14F-4D97-AF65-F5344CB8AC3E}">
        <p14:creationId xmlns:p14="http://schemas.microsoft.com/office/powerpoint/2010/main" val="371074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148103" y="4045071"/>
            <a:ext cx="7067642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385" y="1858174"/>
            <a:ext cx="7892070" cy="359655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3.1 – Environment architecture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3.2 – Lifecycle definition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3.3 – Needs architecture &amp; allocation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3.4 – Use case analysis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Requirements engineering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Functional architecture</a:t>
            </a:r>
          </a:p>
          <a:p>
            <a:endParaRPr lang="en-US" sz="2000" dirty="0"/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BD1176A-4C83-40E8-9E22-EE7912B70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103" y="1350170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103" y="1881158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103" y="2419279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103" y="4515073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680103" y="501824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5701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>
            <a:extLst>
              <a:ext uri="{FF2B5EF4-FFF2-40B4-BE49-F238E27FC236}">
                <a16:creationId xmlns:a16="http://schemas.microsoft.com/office/drawing/2014/main" id="{B5BEDEA4-8582-49F7-9E6A-9B9265B1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73" y="1596701"/>
            <a:ext cx="6677929" cy="338728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20C3FF-4D8A-4E00-A6A9-28669839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analysis concepts</a:t>
            </a:r>
            <a:br>
              <a:rPr lang="en-US" dirty="0"/>
            </a:br>
            <a:r>
              <a:rPr lang="en-US" b="0" dirty="0"/>
              <a:t>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3CF9BC-1A5D-4808-8080-82DB70F7A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33CE048D-0853-4326-A5BA-568A1E67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00" y="5423559"/>
            <a:ext cx="685927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ct val="0"/>
              </a:spcBef>
              <a:buClr>
                <a:srgbClr val="1B5CA5"/>
              </a:buClr>
              <a:buSzTx/>
              <a:buFont typeface="Arial" panose="020B0604020202020204" pitchFamily="34" charset="0"/>
              <a:buNone/>
            </a:pPr>
            <a:r>
              <a:rPr lang="en-US" altLang="fr-FR" sz="1600"/>
              <a:t>A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use case </a:t>
            </a:r>
            <a:r>
              <a:rPr lang="en-US" altLang="fr-FR" sz="1600"/>
              <a:t>is a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003399"/>
                </a:solidFill>
              </a:rPr>
              <a:t>static specification </a:t>
            </a:r>
            <a:r>
              <a:rPr lang="en-US" altLang="fr-FR" sz="1600"/>
              <a:t>of a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lifecycle phase</a:t>
            </a:r>
            <a:r>
              <a:rPr lang="en-US" altLang="fr-FR" sz="1600" b="1"/>
              <a:t> </a:t>
            </a:r>
            <a:r>
              <a:rPr lang="en-US" altLang="fr-FR" sz="1600"/>
              <a:t>that describes both all </a:t>
            </a:r>
            <a:r>
              <a:rPr lang="en-US" altLang="fr-FR" sz="1600" b="1">
                <a:solidFill>
                  <a:srgbClr val="FF0000"/>
                </a:solidFill>
              </a:rPr>
              <a:t>external systems</a:t>
            </a:r>
            <a:r>
              <a:rPr lang="en-US" altLang="fr-FR" sz="1600" b="1"/>
              <a:t> </a:t>
            </a:r>
            <a:r>
              <a:rPr lang="en-US" altLang="fr-FR" sz="1600"/>
              <a:t>interacting with the system in the considered context and the associated </a:t>
            </a:r>
            <a:r>
              <a:rPr lang="en-US" altLang="fr-FR" sz="1600" b="1">
                <a:solidFill>
                  <a:srgbClr val="FF0000"/>
                </a:solidFill>
              </a:rPr>
              <a:t>interactions</a:t>
            </a:r>
            <a:endParaRPr lang="en-US" altLang="fr-FR" sz="1600" b="1"/>
          </a:p>
        </p:txBody>
      </p:sp>
      <p:sp>
        <p:nvSpPr>
          <p:cNvPr id="66" name="Text Box 13">
            <a:extLst>
              <a:ext uri="{FF2B5EF4-FFF2-40B4-BE49-F238E27FC236}">
                <a16:creationId xmlns:a16="http://schemas.microsoft.com/office/drawing/2014/main" id="{43910DCF-A5A2-4545-8202-3FD32FF14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796" y="2581134"/>
            <a:ext cx="11366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Activities involving the target system</a:t>
            </a:r>
          </a:p>
        </p:txBody>
      </p:sp>
      <p:sp>
        <p:nvSpPr>
          <p:cNvPr id="67" name="Line 14">
            <a:extLst>
              <a:ext uri="{FF2B5EF4-FFF2-40B4-BE49-F238E27FC236}">
                <a16:creationId xmlns:a16="http://schemas.microsoft.com/office/drawing/2014/main" id="{2961AC10-CFD3-481B-9DE5-EBC02C6EE8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2830" y="2784450"/>
            <a:ext cx="822223" cy="438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68" name="Text Box 16">
            <a:extLst>
              <a:ext uri="{FF2B5EF4-FFF2-40B4-BE49-F238E27FC236}">
                <a16:creationId xmlns:a16="http://schemas.microsoft.com/office/drawing/2014/main" id="{66E13226-3214-4828-8E5A-10A09A7B8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244" y="1135329"/>
            <a:ext cx="1050925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External systems</a:t>
            </a:r>
          </a:p>
        </p:txBody>
      </p:sp>
      <p:sp>
        <p:nvSpPr>
          <p:cNvPr id="69" name="Line 18">
            <a:extLst>
              <a:ext uri="{FF2B5EF4-FFF2-40B4-BE49-F238E27FC236}">
                <a16:creationId xmlns:a16="http://schemas.microsoft.com/office/drawing/2014/main" id="{293B7582-A8B3-4B76-9F42-FA46E826E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940" y="1363929"/>
            <a:ext cx="908133" cy="54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70" name="Text Box 22">
            <a:extLst>
              <a:ext uri="{FF2B5EF4-FFF2-40B4-BE49-F238E27FC236}">
                <a16:creationId xmlns:a16="http://schemas.microsoft.com/office/drawing/2014/main" id="{FB125B21-855C-4D66-A89D-55DA176BF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8743" y="1060637"/>
            <a:ext cx="3684588" cy="2484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FF0000"/>
                </a:solidFill>
              </a:rPr>
              <a:t>Lifecycle phase = Vehicle Key On</a:t>
            </a:r>
          </a:p>
        </p:txBody>
      </p:sp>
      <p:sp>
        <p:nvSpPr>
          <p:cNvPr id="74" name="Line 14">
            <a:extLst>
              <a:ext uri="{FF2B5EF4-FFF2-40B4-BE49-F238E27FC236}">
                <a16:creationId xmlns:a16="http://schemas.microsoft.com/office/drawing/2014/main" id="{8036E027-6505-4C7F-B7CA-83C0011D37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91925" y="2581132"/>
            <a:ext cx="453127" cy="209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60812962-E272-4698-87D6-E2713027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4878474"/>
            <a:ext cx="11445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900"/>
              <a:t>Target system boundary</a:t>
            </a:r>
          </a:p>
        </p:txBody>
      </p:sp>
      <p:sp>
        <p:nvSpPr>
          <p:cNvPr id="76" name="Line 11">
            <a:extLst>
              <a:ext uri="{FF2B5EF4-FFF2-40B4-BE49-F238E27FC236}">
                <a16:creationId xmlns:a16="http://schemas.microsoft.com/office/drawing/2014/main" id="{E86C08B7-0938-4217-8D63-1EFD5F2193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32588" y="4598377"/>
            <a:ext cx="665162" cy="4658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C4D5670B-BC36-47A5-9AA0-148B038C1F2B}"/>
              </a:ext>
            </a:extLst>
          </p:cNvPr>
          <p:cNvGrpSpPr/>
          <p:nvPr/>
        </p:nvGrpSpPr>
        <p:grpSpPr>
          <a:xfrm>
            <a:off x="181022" y="2628919"/>
            <a:ext cx="1398147" cy="1558965"/>
            <a:chOff x="62926" y="2628920"/>
            <a:chExt cx="1398147" cy="1558965"/>
          </a:xfrm>
        </p:grpSpPr>
        <p:sp>
          <p:nvSpPr>
            <p:cNvPr id="79" name="Text Box 1030">
              <a:extLst>
                <a:ext uri="{FF2B5EF4-FFF2-40B4-BE49-F238E27FC236}">
                  <a16:creationId xmlns:a16="http://schemas.microsoft.com/office/drawing/2014/main" id="{1B72EAB4-5BB1-4E02-9A4D-C48B0AC20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99" y="3787775"/>
              <a:ext cx="1143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i="1"/>
                <a:t>Integrated cooling module</a:t>
              </a:r>
            </a:p>
          </p:txBody>
        </p: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6EE1BFA9-0D95-4EFA-9AF7-C2157A4A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6" y="2628920"/>
              <a:ext cx="1398147" cy="1083381"/>
            </a:xfrm>
            <a:prstGeom prst="rect">
              <a:avLst/>
            </a:prstGeom>
          </p:spPr>
        </p:pic>
      </p:grpSp>
      <p:sp>
        <p:nvSpPr>
          <p:cNvPr id="81" name="Line 18">
            <a:extLst>
              <a:ext uri="{FF2B5EF4-FFF2-40B4-BE49-F238E27FC236}">
                <a16:creationId xmlns:a16="http://schemas.microsoft.com/office/drawing/2014/main" id="{FFD1D8BB-2629-498F-A908-4589230D94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940" y="1363929"/>
            <a:ext cx="908133" cy="11527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0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8F680-D518-4FAA-B02C-0AC97DE2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54" y="188640"/>
            <a:ext cx="7145770" cy="540000"/>
          </a:xfrm>
        </p:spPr>
        <p:txBody>
          <a:bodyPr/>
          <a:lstStyle/>
          <a:p>
            <a:r>
              <a:rPr lang="en-US"/>
              <a:t>… as the starting point of a “local” detailed operational architecture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17BD17-1B3A-4367-98B2-B48415DB0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036839-ACF9-4172-88D6-22A1F6C1C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86" y="5468051"/>
            <a:ext cx="721415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ct val="0"/>
              </a:spcBef>
              <a:buClr>
                <a:srgbClr val="1B5CA5"/>
              </a:buClr>
              <a:buFont typeface="Arial" panose="020B0604020202020204" pitchFamily="34" charset="0"/>
              <a:buNone/>
            </a:pPr>
            <a:r>
              <a:rPr lang="en-US" altLang="fr-FR" sz="1600" b="1" dirty="0">
                <a:solidFill>
                  <a:srgbClr val="FF0000"/>
                </a:solidFill>
              </a:rPr>
              <a:t>All details </a:t>
            </a:r>
            <a:r>
              <a:rPr lang="en-US" altLang="fr-FR" sz="1600" dirty="0"/>
              <a:t>cannot be mentioned on global views. </a:t>
            </a:r>
            <a:r>
              <a:rPr lang="en-US" altLang="fr-FR" sz="1600" b="1" dirty="0">
                <a:solidFill>
                  <a:srgbClr val="FF0000"/>
                </a:solidFill>
              </a:rPr>
              <a:t>Expertise </a:t>
            </a:r>
            <a:r>
              <a:rPr lang="en-US" altLang="fr-FR" sz="1600" dirty="0"/>
              <a:t>of the architects teams can</a:t>
            </a:r>
            <a:r>
              <a:rPr lang="en-US" altLang="fr-FR" sz="1600" b="1" dirty="0">
                <a:solidFill>
                  <a:srgbClr val="FF0000"/>
                </a:solidFill>
              </a:rPr>
              <a:t> </a:t>
            </a:r>
            <a:r>
              <a:rPr lang="en-US" altLang="fr-FR" sz="1600" b="1" dirty="0">
                <a:solidFill>
                  <a:srgbClr val="003399"/>
                </a:solidFill>
              </a:rPr>
              <a:t>sort out the problems </a:t>
            </a:r>
            <a:r>
              <a:rPr lang="en-US" altLang="fr-FR" sz="1600" dirty="0"/>
              <a:t>by providing </a:t>
            </a:r>
            <a:r>
              <a:rPr lang="en-US" altLang="fr-FR" sz="1600" b="1" dirty="0">
                <a:solidFill>
                  <a:srgbClr val="003399"/>
                </a:solidFill>
              </a:rPr>
              <a:t>a detailed operational architecture study</a:t>
            </a:r>
            <a:r>
              <a:rPr lang="en-US" altLang="fr-FR" sz="1600" b="1" dirty="0">
                <a:solidFill>
                  <a:srgbClr val="FF0000"/>
                </a:solidFill>
              </a:rPr>
              <a:t> </a:t>
            </a:r>
            <a:r>
              <a:rPr lang="en-US" altLang="fr-FR" sz="1600" dirty="0"/>
              <a:t>relatively to their perimeter.  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A3B4594-D28D-4843-8371-34A80E3DC0F7}"/>
              </a:ext>
            </a:extLst>
          </p:cNvPr>
          <p:cNvSpPr/>
          <p:nvPr/>
        </p:nvSpPr>
        <p:spPr>
          <a:xfrm>
            <a:off x="4070839" y="2614003"/>
            <a:ext cx="720969" cy="1090247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946140A-2134-4EAE-A36D-2544FC5D8CC4}"/>
              </a:ext>
            </a:extLst>
          </p:cNvPr>
          <p:cNvGrpSpPr/>
          <p:nvPr/>
        </p:nvGrpSpPr>
        <p:grpSpPr>
          <a:xfrm>
            <a:off x="477058" y="1150776"/>
            <a:ext cx="2871641" cy="4016701"/>
            <a:chOff x="459933" y="1091370"/>
            <a:chExt cx="2871641" cy="401670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032FF1-6F5A-474C-BE3D-B151A588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600" y="1091370"/>
              <a:ext cx="2214307" cy="160161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F4B6E69-B051-40F5-AD8B-19BF56B1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933" y="3233802"/>
              <a:ext cx="2871641" cy="1874269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610B0C8D-AE31-4258-9DDA-C0BAF963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522" y="1299339"/>
            <a:ext cx="2756004" cy="139794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EDFB582-8727-48FB-8E61-A7CF7B9D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854" y="3468028"/>
            <a:ext cx="3138218" cy="1530570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6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144">
            <a:extLst>
              <a:ext uri="{FF2B5EF4-FFF2-40B4-BE49-F238E27FC236}">
                <a16:creationId xmlns:a16="http://schemas.microsoft.com/office/drawing/2014/main" id="{D236E8A9-A7BC-4316-8DC2-8A028D0C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90" y="1796273"/>
            <a:ext cx="6486085" cy="31633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410BE7-2056-4F8F-9514-80161ACC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analysis concepts</a:t>
            </a:r>
            <a:br>
              <a:rPr lang="en-US" dirty="0"/>
            </a:br>
            <a:r>
              <a:rPr lang="en-US" b="0" dirty="0"/>
              <a:t>Operational scenario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019F9C-4342-4407-B526-5D132224B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9" name="Rectangle 7">
            <a:extLst>
              <a:ext uri="{FF2B5EF4-FFF2-40B4-BE49-F238E27FC236}">
                <a16:creationId xmlns:a16="http://schemas.microsoft.com/office/drawing/2014/main" id="{BA35D874-6330-440F-A3A5-7F49B80E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94" y="5377386"/>
            <a:ext cx="7648696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ct val="0"/>
              </a:spcBef>
              <a:buClr>
                <a:srgbClr val="1B5CA5"/>
              </a:buClr>
              <a:buSzTx/>
              <a:buFont typeface="Arial" panose="020B0604020202020204" pitchFamily="34" charset="0"/>
              <a:buNone/>
            </a:pPr>
            <a:r>
              <a:rPr lang="en-US" altLang="fr-FR" sz="1600" dirty="0"/>
              <a:t>An </a:t>
            </a:r>
            <a:r>
              <a:rPr lang="en-US" altLang="fr-FR" sz="1600" b="1" dirty="0">
                <a:solidFill>
                  <a:srgbClr val="FF0000"/>
                </a:solidFill>
              </a:rPr>
              <a:t>operational scenario</a:t>
            </a:r>
            <a:r>
              <a:rPr lang="en-US" altLang="fr-FR" sz="1600" b="1" dirty="0"/>
              <a:t> </a:t>
            </a:r>
            <a:r>
              <a:rPr lang="en-US" altLang="fr-FR" sz="1600" dirty="0"/>
              <a:t>is a </a:t>
            </a:r>
            <a:r>
              <a:rPr lang="en-US" altLang="fr-FR" sz="1600" b="1" dirty="0">
                <a:solidFill>
                  <a:srgbClr val="003399"/>
                </a:solidFill>
              </a:rPr>
              <a:t>dynamic specification </a:t>
            </a:r>
            <a:r>
              <a:rPr lang="en-US" altLang="fr-FR" sz="1600" dirty="0"/>
              <a:t>that describes the dynamics of a given</a:t>
            </a:r>
            <a:r>
              <a:rPr lang="en-US" altLang="fr-FR" sz="1600" b="1" dirty="0"/>
              <a:t> </a:t>
            </a:r>
            <a:r>
              <a:rPr lang="en-US" altLang="fr-FR" sz="1600" b="1" dirty="0">
                <a:solidFill>
                  <a:srgbClr val="FF0000"/>
                </a:solidFill>
              </a:rPr>
              <a:t>lifecycle phase </a:t>
            </a:r>
            <a:r>
              <a:rPr lang="en-US" altLang="fr-FR" sz="1600" dirty="0"/>
              <a:t>of a system, namely the </a:t>
            </a:r>
            <a:r>
              <a:rPr lang="en-US" altLang="fr-FR" sz="1600" b="1" dirty="0">
                <a:solidFill>
                  <a:srgbClr val="FF0000"/>
                </a:solidFill>
              </a:rPr>
              <a:t>activities </a:t>
            </a:r>
            <a:r>
              <a:rPr lang="en-US" altLang="fr-FR" sz="1600" dirty="0"/>
              <a:t>and the external </a:t>
            </a:r>
            <a:r>
              <a:rPr lang="en-US" altLang="fr-FR" sz="1600" b="1" dirty="0">
                <a:solidFill>
                  <a:srgbClr val="FF0000"/>
                </a:solidFill>
              </a:rPr>
              <a:t>exchanges</a:t>
            </a:r>
            <a:r>
              <a:rPr lang="en-US" altLang="fr-FR" sz="1600" b="1" dirty="0"/>
              <a:t> </a:t>
            </a:r>
            <a:r>
              <a:rPr lang="en-US" altLang="fr-FR" sz="1600" dirty="0"/>
              <a:t>that cover entirely the considered context.</a:t>
            </a:r>
          </a:p>
        </p:txBody>
      </p:sp>
      <p:sp>
        <p:nvSpPr>
          <p:cNvPr id="90" name="Text Box 10">
            <a:extLst>
              <a:ext uri="{FF2B5EF4-FFF2-40B4-BE49-F238E27FC236}">
                <a16:creationId xmlns:a16="http://schemas.microsoft.com/office/drawing/2014/main" id="{D18D6E4E-A9A6-473F-AEBC-AA9176AF2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458" y="1059859"/>
            <a:ext cx="1944687" cy="2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External systems</a:t>
            </a:r>
          </a:p>
        </p:txBody>
      </p:sp>
      <p:sp>
        <p:nvSpPr>
          <p:cNvPr id="91" name="Line 11">
            <a:extLst>
              <a:ext uri="{FF2B5EF4-FFF2-40B4-BE49-F238E27FC236}">
                <a16:creationId xmlns:a16="http://schemas.microsoft.com/office/drawing/2014/main" id="{08B45ABF-F261-4883-AC4F-0DFA909A1C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4023" y="1387093"/>
            <a:ext cx="227013" cy="379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94" name="Line 11">
            <a:extLst>
              <a:ext uri="{FF2B5EF4-FFF2-40B4-BE49-F238E27FC236}">
                <a16:creationId xmlns:a16="http://schemas.microsoft.com/office/drawing/2014/main" id="{514D034D-39B2-4665-83ED-BE349597F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844" y="1379526"/>
            <a:ext cx="18732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95" name="Text Box 10">
            <a:extLst>
              <a:ext uri="{FF2B5EF4-FFF2-40B4-BE49-F238E27FC236}">
                <a16:creationId xmlns:a16="http://schemas.microsoft.com/office/drawing/2014/main" id="{17B02B00-E0A2-421C-8A43-6308C550A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744" y="1059859"/>
            <a:ext cx="1166628" cy="23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Target system</a:t>
            </a:r>
          </a:p>
        </p:txBody>
      </p:sp>
      <p:sp>
        <p:nvSpPr>
          <p:cNvPr id="96" name="Line 11">
            <a:extLst>
              <a:ext uri="{FF2B5EF4-FFF2-40B4-BE49-F238E27FC236}">
                <a16:creationId xmlns:a16="http://schemas.microsoft.com/office/drawing/2014/main" id="{4D941D89-0FD3-4E5E-B550-21815F3DA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3058" y="1350257"/>
            <a:ext cx="0" cy="371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00" name="Text Box 10">
            <a:extLst>
              <a:ext uri="{FF2B5EF4-FFF2-40B4-BE49-F238E27FC236}">
                <a16:creationId xmlns:a16="http://schemas.microsoft.com/office/drawing/2014/main" id="{834D9DEA-0638-4F27-BAC1-06451FBF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727" y="4609560"/>
            <a:ext cx="1439863" cy="2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Operational flow</a:t>
            </a:r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A230D475-908C-4E17-A8A1-42F1E0074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7644" y="4066286"/>
            <a:ext cx="1200203" cy="6831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102" name="Text Box 10">
            <a:extLst>
              <a:ext uri="{FF2B5EF4-FFF2-40B4-BE49-F238E27FC236}">
                <a16:creationId xmlns:a16="http://schemas.microsoft.com/office/drawing/2014/main" id="{EEBEA6AB-122C-4060-B039-A067CE1A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05" y="1921301"/>
            <a:ext cx="1144587" cy="2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Timeline</a:t>
            </a:r>
          </a:p>
        </p:txBody>
      </p:sp>
      <p:sp>
        <p:nvSpPr>
          <p:cNvPr id="103" name="Line 11">
            <a:extLst>
              <a:ext uri="{FF2B5EF4-FFF2-40B4-BE49-F238E27FC236}">
                <a16:creationId xmlns:a16="http://schemas.microsoft.com/office/drawing/2014/main" id="{4340D745-A2D4-4650-956C-3B6070E7E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476" y="2107833"/>
            <a:ext cx="1095543" cy="753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BBD27DE2-DCCC-479C-AAE2-1F57F47F6320}"/>
              </a:ext>
            </a:extLst>
          </p:cNvPr>
          <p:cNvGrpSpPr/>
          <p:nvPr/>
        </p:nvGrpSpPr>
        <p:grpSpPr>
          <a:xfrm>
            <a:off x="167167" y="2577763"/>
            <a:ext cx="1398147" cy="1558965"/>
            <a:chOff x="62926" y="2628920"/>
            <a:chExt cx="1398147" cy="1558965"/>
          </a:xfrm>
        </p:grpSpPr>
        <p:sp>
          <p:nvSpPr>
            <p:cNvPr id="92" name="Text Box 1030">
              <a:extLst>
                <a:ext uri="{FF2B5EF4-FFF2-40B4-BE49-F238E27FC236}">
                  <a16:creationId xmlns:a16="http://schemas.microsoft.com/office/drawing/2014/main" id="{F37E6EDF-A17C-42F0-9CF7-6BF10337F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99" y="3787775"/>
              <a:ext cx="1143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i="1"/>
                <a:t>Integrated cooling module</a:t>
              </a:r>
            </a:p>
          </p:txBody>
        </p:sp>
        <p:pic>
          <p:nvPicPr>
            <p:cNvPr id="140" name="Image 139">
              <a:extLst>
                <a:ext uri="{FF2B5EF4-FFF2-40B4-BE49-F238E27FC236}">
                  <a16:creationId xmlns:a16="http://schemas.microsoft.com/office/drawing/2014/main" id="{A773137F-5DBD-4E3A-A6F7-145FCE9C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6" y="2628920"/>
              <a:ext cx="1398147" cy="1083381"/>
            </a:xfrm>
            <a:prstGeom prst="rect">
              <a:avLst/>
            </a:prstGeom>
          </p:spPr>
        </p:pic>
      </p:grpSp>
      <p:sp>
        <p:nvSpPr>
          <p:cNvPr id="142" name="Flèche : bas 141">
            <a:extLst>
              <a:ext uri="{FF2B5EF4-FFF2-40B4-BE49-F238E27FC236}">
                <a16:creationId xmlns:a16="http://schemas.microsoft.com/office/drawing/2014/main" id="{050DC3E7-398E-4EE3-B78D-37D73E3370EC}"/>
              </a:ext>
            </a:extLst>
          </p:cNvPr>
          <p:cNvSpPr/>
          <p:nvPr/>
        </p:nvSpPr>
        <p:spPr>
          <a:xfrm>
            <a:off x="1854477" y="2999775"/>
            <a:ext cx="259415" cy="1151122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43" name="Text Box 10">
            <a:extLst>
              <a:ext uri="{FF2B5EF4-FFF2-40B4-BE49-F238E27FC236}">
                <a16:creationId xmlns:a16="http://schemas.microsoft.com/office/drawing/2014/main" id="{56812A5E-7DCB-4DB9-8EB8-05C97EB7B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083" y="1059859"/>
            <a:ext cx="116662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/>
              <a:t>Target system boundary</a:t>
            </a:r>
          </a:p>
        </p:txBody>
      </p:sp>
      <p:sp>
        <p:nvSpPr>
          <p:cNvPr id="144" name="Line 11">
            <a:extLst>
              <a:ext uri="{FF2B5EF4-FFF2-40B4-BE49-F238E27FC236}">
                <a16:creationId xmlns:a16="http://schemas.microsoft.com/office/drawing/2014/main" id="{2065F3E8-70F8-4ADC-AED3-8DA319CFD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2080" y="1431371"/>
            <a:ext cx="576479" cy="5399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948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AB756-FC83-4C62-AD79-2AA2B67B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50" y="188640"/>
            <a:ext cx="7140741" cy="540000"/>
          </a:xfrm>
        </p:spPr>
        <p:txBody>
          <a:bodyPr/>
          <a:lstStyle/>
          <a:p>
            <a:r>
              <a:rPr lang="en-US" dirty="0"/>
              <a:t>Use case analysis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6E8C99-676B-4B77-9E65-6179835420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2121">
            <a:extLst>
              <a:ext uri="{FF2B5EF4-FFF2-40B4-BE49-F238E27FC236}">
                <a16:creationId xmlns:a16="http://schemas.microsoft.com/office/drawing/2014/main" id="{A4D01A2F-B378-4754-861F-B74F113F2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" y="5741559"/>
            <a:ext cx="8175625" cy="3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 dirty="0"/>
              <a:t>The main phases of the system </a:t>
            </a:r>
            <a:r>
              <a:rPr lang="en-US" altLang="fr-FR" sz="1600" b="1" dirty="0">
                <a:solidFill>
                  <a:srgbClr val="FF0000"/>
                </a:solidFill>
              </a:rPr>
              <a:t>use case analysis process</a:t>
            </a:r>
            <a:endParaRPr lang="en-US" altLang="fr-FR" sz="1600" b="1" dirty="0"/>
          </a:p>
        </p:txBody>
      </p:sp>
      <p:sp>
        <p:nvSpPr>
          <p:cNvPr id="7" name="Oval 2086">
            <a:extLst>
              <a:ext uri="{FF2B5EF4-FFF2-40B4-BE49-F238E27FC236}">
                <a16:creationId xmlns:a16="http://schemas.microsoft.com/office/drawing/2014/main" id="{F4BD3CBD-0E6A-44AB-80B8-F8E7AF802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521" y="193148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>
              <a:solidFill>
                <a:srgbClr val="000000"/>
              </a:solidFill>
            </a:endParaRPr>
          </a:p>
        </p:txBody>
      </p:sp>
      <p:sp>
        <p:nvSpPr>
          <p:cNvPr id="8" name="Line 2106">
            <a:extLst>
              <a:ext uri="{FF2B5EF4-FFF2-40B4-BE49-F238E27FC236}">
                <a16:creationId xmlns:a16="http://schemas.microsoft.com/office/drawing/2014/main" id="{2F8B88FD-3057-48DD-843B-71F510FD1C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6350" y="2058905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9" name="Line 2109">
            <a:extLst>
              <a:ext uri="{FF2B5EF4-FFF2-40B4-BE49-F238E27FC236}">
                <a16:creationId xmlns:a16="http://schemas.microsoft.com/office/drawing/2014/main" id="{8A553192-3A54-4512-AF6D-FC5C0CE7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5100" y="432363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0" name="AutoShape 2104">
            <a:extLst>
              <a:ext uri="{FF2B5EF4-FFF2-40B4-BE49-F238E27FC236}">
                <a16:creationId xmlns:a16="http://schemas.microsoft.com/office/drawing/2014/main" id="{8041CC3D-388F-4851-B6D4-921F964E7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023595"/>
            <a:ext cx="1397000" cy="77946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Identify and model use cases</a:t>
            </a:r>
            <a:endParaRPr lang="en-US" altLang="fr-FR" sz="900" b="1">
              <a:solidFill>
                <a:srgbClr val="000000"/>
              </a:solidFill>
            </a:endParaRPr>
          </a:p>
        </p:txBody>
      </p:sp>
      <p:sp>
        <p:nvSpPr>
          <p:cNvPr id="11" name="Text Box 2096">
            <a:extLst>
              <a:ext uri="{FF2B5EF4-FFF2-40B4-BE49-F238E27FC236}">
                <a16:creationId xmlns:a16="http://schemas.microsoft.com/office/drawing/2014/main" id="{14FFD365-ECB9-4775-87DD-86E605273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710858"/>
            <a:ext cx="1374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2</a:t>
            </a:r>
          </a:p>
        </p:txBody>
      </p:sp>
      <p:sp>
        <p:nvSpPr>
          <p:cNvPr id="12" name="Line 2105">
            <a:extLst>
              <a:ext uri="{FF2B5EF4-FFF2-40B4-BE49-F238E27FC236}">
                <a16:creationId xmlns:a16="http://schemas.microsoft.com/office/drawing/2014/main" id="{A41635D1-8F88-42A7-B765-1EBE02CA3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0100" y="446968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3" name="Text Box 2107">
            <a:extLst>
              <a:ext uri="{FF2B5EF4-FFF2-40B4-BE49-F238E27FC236}">
                <a16:creationId xmlns:a16="http://schemas.microsoft.com/office/drawing/2014/main" id="{6FE7F1E1-3DF5-4E15-932A-5B2983957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88" y="3758483"/>
            <a:ext cx="1400175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Use cases</a:t>
            </a:r>
          </a:p>
        </p:txBody>
      </p:sp>
      <p:sp>
        <p:nvSpPr>
          <p:cNvPr id="14" name="Text Box 2107">
            <a:extLst>
              <a:ext uri="{FF2B5EF4-FFF2-40B4-BE49-F238E27FC236}">
                <a16:creationId xmlns:a16="http://schemas.microsoft.com/office/drawing/2014/main" id="{E2FAD55A-C001-43E3-8623-9D2D283AA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671" y="1230033"/>
            <a:ext cx="1644650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System lifecycle</a:t>
            </a:r>
          </a:p>
        </p:txBody>
      </p:sp>
      <p:sp>
        <p:nvSpPr>
          <p:cNvPr id="17" name="AutoShape 2081">
            <a:extLst>
              <a:ext uri="{FF2B5EF4-FFF2-40B4-BE49-F238E27FC236}">
                <a16:creationId xmlns:a16="http://schemas.microsoft.com/office/drawing/2014/main" id="{61697DA6-6ABA-4EA2-8A08-4D8F9B786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1720768"/>
            <a:ext cx="1219200" cy="6858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9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fr-FR" sz="9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Choose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a lifecycle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phase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9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900" b="1"/>
          </a:p>
        </p:txBody>
      </p:sp>
      <p:cxnSp>
        <p:nvCxnSpPr>
          <p:cNvPr id="18" name="Connecteur droit avec flèche 8">
            <a:extLst>
              <a:ext uri="{FF2B5EF4-FFF2-40B4-BE49-F238E27FC236}">
                <a16:creationId xmlns:a16="http://schemas.microsoft.com/office/drawing/2014/main" id="{B74FF157-150F-43A7-AA19-D969EEB42265}"/>
              </a:ext>
            </a:extLst>
          </p:cNvPr>
          <p:cNvCxnSpPr>
            <a:cxnSpLocks noChangeShapeType="1"/>
            <a:endCxn id="17" idx="1"/>
          </p:cNvCxnSpPr>
          <p:nvPr/>
        </p:nvCxnSpPr>
        <p:spPr bwMode="auto">
          <a:xfrm flipV="1">
            <a:off x="4494213" y="2063668"/>
            <a:ext cx="363537" cy="539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Connecteur en angle 15">
            <a:extLst>
              <a:ext uri="{FF2B5EF4-FFF2-40B4-BE49-F238E27FC236}">
                <a16:creationId xmlns:a16="http://schemas.microsoft.com/office/drawing/2014/main" id="{24890266-5F06-481E-81C9-3CA778FC4E47}"/>
              </a:ext>
            </a:extLst>
          </p:cNvPr>
          <p:cNvCxnSpPr>
            <a:cxnSpLocks noChangeShapeType="1"/>
            <a:endCxn id="10" idx="1"/>
          </p:cNvCxnSpPr>
          <p:nvPr/>
        </p:nvCxnSpPr>
        <p:spPr bwMode="auto">
          <a:xfrm flipH="1">
            <a:off x="673100" y="2063668"/>
            <a:ext cx="6337300" cy="2349659"/>
          </a:xfrm>
          <a:prstGeom prst="bentConnector5">
            <a:avLst>
              <a:gd name="adj1" fmla="val -3607"/>
              <a:gd name="adj2" fmla="val 50554"/>
              <a:gd name="adj3" fmla="val 103607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 Box 2107">
            <a:extLst>
              <a:ext uri="{FF2B5EF4-FFF2-40B4-BE49-F238E27FC236}">
                <a16:creationId xmlns:a16="http://schemas.microsoft.com/office/drawing/2014/main" id="{E0BB4607-AA36-4AAD-ACEC-D53E37F6A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2258930"/>
            <a:ext cx="1030287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Lifecycle phase</a:t>
            </a:r>
          </a:p>
        </p:txBody>
      </p:sp>
      <p:cxnSp>
        <p:nvCxnSpPr>
          <p:cNvPr id="22" name="Connecteur droit avec flèche 18">
            <a:extLst>
              <a:ext uri="{FF2B5EF4-FFF2-40B4-BE49-F238E27FC236}">
                <a16:creationId xmlns:a16="http://schemas.microsoft.com/office/drawing/2014/main" id="{DC162C03-4530-42AA-BAB1-241D48BF877C}"/>
              </a:ext>
            </a:extLst>
          </p:cNvPr>
          <p:cNvCxnSpPr>
            <a:cxnSpLocks noChangeShapeType="1"/>
            <a:stCxn id="17" idx="3"/>
          </p:cNvCxnSpPr>
          <p:nvPr/>
        </p:nvCxnSpPr>
        <p:spPr bwMode="auto">
          <a:xfrm>
            <a:off x="6076950" y="2063668"/>
            <a:ext cx="2159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AutoShape 2104">
            <a:extLst>
              <a:ext uri="{FF2B5EF4-FFF2-40B4-BE49-F238E27FC236}">
                <a16:creationId xmlns:a16="http://schemas.microsoft.com/office/drawing/2014/main" id="{86B1149C-34AC-452B-8966-E59345C5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4082333"/>
            <a:ext cx="1397000" cy="779462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900" b="1"/>
              <a:t>Model operational scenarios</a:t>
            </a:r>
            <a:endParaRPr lang="en-US" altLang="fr-FR" sz="900" b="1">
              <a:solidFill>
                <a:srgbClr val="000000"/>
              </a:solidFill>
            </a:endParaRPr>
          </a:p>
        </p:txBody>
      </p:sp>
      <p:sp>
        <p:nvSpPr>
          <p:cNvPr id="24" name="Text Box 2096">
            <a:extLst>
              <a:ext uri="{FF2B5EF4-FFF2-40B4-BE49-F238E27FC236}">
                <a16:creationId xmlns:a16="http://schemas.microsoft.com/office/drawing/2014/main" id="{B6B3146E-D479-4B39-A654-8C823C8BF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3768008"/>
            <a:ext cx="1397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3</a:t>
            </a:r>
          </a:p>
        </p:txBody>
      </p:sp>
      <p:sp>
        <p:nvSpPr>
          <p:cNvPr id="26" name="AutoShape 2082">
            <a:extLst>
              <a:ext uri="{FF2B5EF4-FFF2-40B4-BE49-F238E27FC236}">
                <a16:creationId xmlns:a16="http://schemas.microsoft.com/office/drawing/2014/main" id="{53E3029E-A5E4-4888-89FF-7D9C8667B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4290295"/>
            <a:ext cx="381000" cy="381000"/>
          </a:xfrm>
          <a:prstGeom prst="diamond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/>
          </a:p>
        </p:txBody>
      </p:sp>
      <p:grpSp>
        <p:nvGrpSpPr>
          <p:cNvPr id="27" name="Group 2090">
            <a:extLst>
              <a:ext uri="{FF2B5EF4-FFF2-40B4-BE49-F238E27FC236}">
                <a16:creationId xmlns:a16="http://schemas.microsoft.com/office/drawing/2014/main" id="{10FBFB2D-AB1D-4DD0-8230-FF2F785AD1A4}"/>
              </a:ext>
            </a:extLst>
          </p:cNvPr>
          <p:cNvGrpSpPr>
            <a:grpSpLocks/>
          </p:cNvGrpSpPr>
          <p:nvPr/>
        </p:nvGrpSpPr>
        <p:grpSpPr bwMode="auto">
          <a:xfrm>
            <a:off x="8520113" y="4442695"/>
            <a:ext cx="228600" cy="228600"/>
            <a:chOff x="5136" y="3120"/>
            <a:chExt cx="144" cy="144"/>
          </a:xfrm>
        </p:grpSpPr>
        <p:sp>
          <p:nvSpPr>
            <p:cNvPr id="28" name="Oval 2088">
              <a:extLst>
                <a:ext uri="{FF2B5EF4-FFF2-40B4-BE49-F238E27FC236}">
                  <a16:creationId xmlns:a16="http://schemas.microsoft.com/office/drawing/2014/main" id="{06EA3E8D-DA00-46DC-9F25-681602A30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12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  <p:sp>
          <p:nvSpPr>
            <p:cNvPr id="29" name="Oval 2089">
              <a:extLst>
                <a:ext uri="{FF2B5EF4-FFF2-40B4-BE49-F238E27FC236}">
                  <a16:creationId xmlns:a16="http://schemas.microsoft.com/office/drawing/2014/main" id="{E97917B8-54F3-4409-AC07-5134DDE1E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3168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/>
            </a:p>
          </p:txBody>
        </p:sp>
      </p:grpSp>
      <p:sp>
        <p:nvSpPr>
          <p:cNvPr id="30" name="Text Box 2098">
            <a:extLst>
              <a:ext uri="{FF2B5EF4-FFF2-40B4-BE49-F238E27FC236}">
                <a16:creationId xmlns:a16="http://schemas.microsoft.com/office/drawing/2014/main" id="{F820F893-325E-4BA5-B2E9-B00A52B69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4747495"/>
            <a:ext cx="950912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dirty="0"/>
              <a:t>Are there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dirty="0"/>
              <a:t>remaining phases not </a:t>
            </a:r>
            <a:r>
              <a:rPr lang="en-US" altLang="fr-FR" sz="1000" dirty="0" err="1"/>
              <a:t>analysed</a:t>
            </a:r>
            <a:r>
              <a:rPr lang="en-US" altLang="fr-FR" sz="1000" dirty="0"/>
              <a:t>?</a:t>
            </a:r>
          </a:p>
        </p:txBody>
      </p:sp>
      <p:sp>
        <p:nvSpPr>
          <p:cNvPr id="31" name="Text Box 2099">
            <a:extLst>
              <a:ext uri="{FF2B5EF4-FFF2-40B4-BE49-F238E27FC236}">
                <a16:creationId xmlns:a16="http://schemas.microsoft.com/office/drawing/2014/main" id="{AF0AAC0C-CDF4-4738-93B9-36A02544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3048870"/>
            <a:ext cx="4095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900"/>
              <a:t>YES</a:t>
            </a:r>
          </a:p>
        </p:txBody>
      </p:sp>
      <p:sp>
        <p:nvSpPr>
          <p:cNvPr id="32" name="Line 2102">
            <a:extLst>
              <a:ext uri="{FF2B5EF4-FFF2-40B4-BE49-F238E27FC236}">
                <a16:creationId xmlns:a16="http://schemas.microsoft.com/office/drawing/2014/main" id="{021F3047-AFEB-4D50-A2DD-E6418AF23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2913" y="451889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33" name="Text Box 2103">
            <a:extLst>
              <a:ext uri="{FF2B5EF4-FFF2-40B4-BE49-F238E27FC236}">
                <a16:creationId xmlns:a16="http://schemas.microsoft.com/office/drawing/2014/main" id="{55B2F597-4B56-4D21-B313-44EB36C1D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214095"/>
            <a:ext cx="3524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900"/>
              <a:t>NO</a:t>
            </a:r>
          </a:p>
        </p:txBody>
      </p:sp>
      <p:cxnSp>
        <p:nvCxnSpPr>
          <p:cNvPr id="34" name="Connecteur droit avec flèche 20">
            <a:extLst>
              <a:ext uri="{FF2B5EF4-FFF2-40B4-BE49-F238E27FC236}">
                <a16:creationId xmlns:a16="http://schemas.microsoft.com/office/drawing/2014/main" id="{0DC70A8B-17F1-4BAD-ADC0-6F14367776D2}"/>
              </a:ext>
            </a:extLst>
          </p:cNvPr>
          <p:cNvCxnSpPr>
            <a:cxnSpLocks noChangeShapeType="1"/>
            <a:endCxn id="23" idx="1"/>
          </p:cNvCxnSpPr>
          <p:nvPr/>
        </p:nvCxnSpPr>
        <p:spPr bwMode="auto">
          <a:xfrm>
            <a:off x="3822700" y="4469683"/>
            <a:ext cx="49212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Connecteur droit avec flèche 22">
            <a:extLst>
              <a:ext uri="{FF2B5EF4-FFF2-40B4-BE49-F238E27FC236}">
                <a16:creationId xmlns:a16="http://schemas.microsoft.com/office/drawing/2014/main" id="{44456DED-828E-407E-B0B1-9450A05E16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00784" y="4466110"/>
            <a:ext cx="4651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" name="Connecteur droit avec flèche 24">
            <a:extLst>
              <a:ext uri="{FF2B5EF4-FFF2-40B4-BE49-F238E27FC236}">
                <a16:creationId xmlns:a16="http://schemas.microsoft.com/office/drawing/2014/main" id="{A52C997E-B618-4FC4-9B3A-7E28A72DDEEF}"/>
              </a:ext>
            </a:extLst>
          </p:cNvPr>
          <p:cNvCxnSpPr>
            <a:cxnSpLocks noChangeShapeType="1"/>
            <a:endCxn id="26" idx="1"/>
          </p:cNvCxnSpPr>
          <p:nvPr/>
        </p:nvCxnSpPr>
        <p:spPr bwMode="auto">
          <a:xfrm flipV="1">
            <a:off x="7346950" y="4480795"/>
            <a:ext cx="33496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Connecteur en angle 26">
            <a:extLst>
              <a:ext uri="{FF2B5EF4-FFF2-40B4-BE49-F238E27FC236}">
                <a16:creationId xmlns:a16="http://schemas.microsoft.com/office/drawing/2014/main" id="{7B2B79FE-76A1-4769-B750-B79299A23C64}"/>
              </a:ext>
            </a:extLst>
          </p:cNvPr>
          <p:cNvCxnSpPr>
            <a:cxnSpLocks noChangeShapeType="1"/>
            <a:stCxn id="26" idx="0"/>
            <a:endCxn id="17" idx="0"/>
          </p:cNvCxnSpPr>
          <p:nvPr/>
        </p:nvCxnSpPr>
        <p:spPr bwMode="auto">
          <a:xfrm rot="16200000" flipV="1">
            <a:off x="5385119" y="1803000"/>
            <a:ext cx="2569527" cy="2405063"/>
          </a:xfrm>
          <a:prstGeom prst="bentConnector3">
            <a:avLst>
              <a:gd name="adj1" fmla="val 117565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" name="Text Box 2107">
            <a:extLst>
              <a:ext uri="{FF2B5EF4-FFF2-40B4-BE49-F238E27FC236}">
                <a16:creationId xmlns:a16="http://schemas.microsoft.com/office/drawing/2014/main" id="{2F0FD65D-58BB-4DF3-A6D2-F418C5320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7" y="3710858"/>
            <a:ext cx="140017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Operational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scenarios</a:t>
            </a:r>
          </a:p>
        </p:txBody>
      </p:sp>
      <p:sp>
        <p:nvSpPr>
          <p:cNvPr id="39" name="Text Box 2096">
            <a:extLst>
              <a:ext uri="{FF2B5EF4-FFF2-40B4-BE49-F238E27FC236}">
                <a16:creationId xmlns:a16="http://schemas.microsoft.com/office/drawing/2014/main" id="{CFF7D0A1-2E53-4067-9620-A5B521A5C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720" y="2504668"/>
            <a:ext cx="1374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8F4E2A59-29F0-49F8-B0F2-EEEE821C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19" y="1540172"/>
            <a:ext cx="1492955" cy="105239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8DA83262-E294-42C5-85E2-FDFC51B4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860347"/>
            <a:ext cx="739346" cy="40229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51B269F8-F1DB-4D1D-87A6-9A4A2198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6" y="4115431"/>
            <a:ext cx="1493296" cy="757453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814D6B3C-5165-4396-B21F-0A472BDCF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2" y="4196584"/>
            <a:ext cx="1160815" cy="566152"/>
          </a:xfrm>
          <a:prstGeom prst="rect">
            <a:avLst/>
          </a:prstGeom>
        </p:spPr>
      </p:pic>
      <p:sp>
        <p:nvSpPr>
          <p:cNvPr id="15" name="Espace réservé du pied de page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98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9B743-869C-44DD-A4BB-42C385F4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54" y="188640"/>
            <a:ext cx="6569373" cy="540000"/>
          </a:xfrm>
        </p:spPr>
        <p:txBody>
          <a:bodyPr/>
          <a:lstStyle/>
          <a:p>
            <a:r>
              <a:rPr lang="en-US" dirty="0"/>
              <a:t>Use case analysis – Steps 1&amp;2: chose a lifecycle phase and identify &amp; model use cases (1/2)</a:t>
            </a:r>
            <a:endParaRPr lang="en-US" b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E94C43-3E87-48F1-8870-98E6CC125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39ADDD-E98A-42BF-AF4D-DFEB94DB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47" y="5326847"/>
            <a:ext cx="8778587" cy="125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ts val="300"/>
              </a:spcBef>
              <a:buClr>
                <a:srgbClr val="1B5CA5"/>
              </a:buClr>
              <a:buSzTx/>
              <a:buFontTx/>
              <a:buNone/>
            </a:pPr>
            <a:r>
              <a:rPr lang="en-US" altLang="fr-FR" sz="1600" dirty="0">
                <a:cs typeface="Arial" panose="020B0604020202020204" pitchFamily="34" charset="0"/>
              </a:rPr>
              <a:t>A</a:t>
            </a:r>
            <a:r>
              <a:rPr lang="en-US" altLang="fr-FR" sz="1600" b="1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fr-FR" sz="1600" b="1" dirty="0">
                <a:solidFill>
                  <a:srgbClr val="FF0000"/>
                </a:solidFill>
                <a:cs typeface="Arial" panose="020B0604020202020204" pitchFamily="34" charset="0"/>
              </a:rPr>
              <a:t>use case</a:t>
            </a:r>
            <a:r>
              <a:rPr lang="en-US" altLang="fr-FR" sz="1600" b="1" dirty="0">
                <a:cs typeface="Arial" panose="020B0604020202020204" pitchFamily="34" charset="0"/>
              </a:rPr>
              <a:t> </a:t>
            </a:r>
            <a:r>
              <a:rPr lang="en-US" altLang="fr-FR" sz="1600" dirty="0">
                <a:cs typeface="Arial" panose="020B0604020202020204" pitchFamily="34" charset="0"/>
              </a:rPr>
              <a:t>related to a </a:t>
            </a: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lifecycle phase </a:t>
            </a:r>
            <a:r>
              <a:rPr lang="en-US" altLang="fr-FR" sz="1600" dirty="0">
                <a:cs typeface="Arial" panose="020B0604020202020204" pitchFamily="34" charset="0"/>
              </a:rPr>
              <a:t>can be described by:</a:t>
            </a:r>
          </a:p>
          <a:p>
            <a:pPr algn="ctr" eaLnBrk="1" hangingPunct="1">
              <a:lnSpc>
                <a:spcPct val="110000"/>
              </a:lnSpc>
              <a:spcBef>
                <a:spcPts val="300"/>
              </a:spcBef>
              <a:buClr>
                <a:srgbClr val="1B5CA5"/>
              </a:buClr>
              <a:buSzTx/>
              <a:buFontTx/>
              <a:buNone/>
            </a:pPr>
            <a:r>
              <a:rPr lang="en-US" altLang="fr-FR" sz="1600" dirty="0">
                <a:cs typeface="Arial" panose="020B0604020202020204" pitchFamily="34" charset="0"/>
              </a:rPr>
              <a:t> - </a:t>
            </a: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identifying </a:t>
            </a:r>
            <a:r>
              <a:rPr lang="en-US" altLang="fr-FR" sz="1600" dirty="0">
                <a:cs typeface="Arial" panose="020B0604020202020204" pitchFamily="34" charset="0"/>
              </a:rPr>
              <a:t>all external systems that are involved in that lifecycle phase, </a:t>
            </a:r>
          </a:p>
          <a:p>
            <a:pPr algn="ctr" eaLnBrk="1" hangingPunct="1">
              <a:lnSpc>
                <a:spcPct val="110000"/>
              </a:lnSpc>
              <a:spcBef>
                <a:spcPts val="300"/>
              </a:spcBef>
              <a:buClr>
                <a:srgbClr val="1B5CA5"/>
              </a:buClr>
              <a:buSzTx/>
              <a:buFontTx/>
              <a:buNone/>
            </a:pP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- making explicit </a:t>
            </a:r>
            <a:r>
              <a:rPr lang="en-US" altLang="fr-FR" sz="1600" dirty="0">
                <a:cs typeface="Arial" panose="020B0604020202020204" pitchFamily="34" charset="0"/>
              </a:rPr>
              <a:t>the uses of the target system by those external systems                            which are interacting with it during the selected lifecycle phase.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07E274D-F1B4-4358-9118-694D242D3C4B}"/>
              </a:ext>
            </a:extLst>
          </p:cNvPr>
          <p:cNvGrpSpPr/>
          <p:nvPr/>
        </p:nvGrpSpPr>
        <p:grpSpPr>
          <a:xfrm>
            <a:off x="638219" y="2400341"/>
            <a:ext cx="1398147" cy="1558965"/>
            <a:chOff x="62926" y="2628920"/>
            <a:chExt cx="1398147" cy="1558965"/>
          </a:xfrm>
        </p:grpSpPr>
        <p:sp>
          <p:nvSpPr>
            <p:cNvPr id="8" name="Text Box 1030">
              <a:extLst>
                <a:ext uri="{FF2B5EF4-FFF2-40B4-BE49-F238E27FC236}">
                  <a16:creationId xmlns:a16="http://schemas.microsoft.com/office/drawing/2014/main" id="{802CC1D3-524B-4A91-BB0D-48BDC90CF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99" y="3787775"/>
              <a:ext cx="1143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i="1" dirty="0"/>
                <a:t>Integrated cooling module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1101EA9-4DA1-4957-A23F-65822D35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6" y="2628920"/>
              <a:ext cx="1398147" cy="1083381"/>
            </a:xfrm>
            <a:prstGeom prst="rect">
              <a:avLst/>
            </a:prstGeom>
          </p:spPr>
        </p:pic>
      </p:grpSp>
      <p:sp>
        <p:nvSpPr>
          <p:cNvPr id="10" name="Rectangle à coins arrondis 58">
            <a:extLst>
              <a:ext uri="{FF2B5EF4-FFF2-40B4-BE49-F238E27FC236}">
                <a16:creationId xmlns:a16="http://schemas.microsoft.com/office/drawing/2014/main" id="{37D181E0-7D66-4BE1-861D-555C54B57C36}"/>
              </a:ext>
            </a:extLst>
          </p:cNvPr>
          <p:cNvSpPr/>
          <p:nvPr/>
        </p:nvSpPr>
        <p:spPr>
          <a:xfrm>
            <a:off x="638219" y="978240"/>
            <a:ext cx="1414045" cy="644984"/>
          </a:xfrm>
          <a:prstGeom prst="roundRect">
            <a:avLst/>
          </a:prstGeom>
          <a:solidFill>
            <a:srgbClr val="F8F8F8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46800" rIns="90000" bIns="4680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kern="0">
                <a:solidFill>
                  <a:srgbClr val="000000"/>
                </a:solidFill>
                <a:latin typeface="Arial" charset="0"/>
                <a:cs typeface="Arial" charset="0"/>
              </a:rPr>
              <a:t>Vehicle key 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9FDD01-98F8-4A37-BAF7-CB550370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095" y="1798194"/>
            <a:ext cx="5557035" cy="28187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1235F7-35B5-444E-AA5B-971A557CE80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052264" y="1300732"/>
            <a:ext cx="552014" cy="4163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9050B6-34C9-4859-BED2-D6BA7DB3D23B}"/>
              </a:ext>
            </a:extLst>
          </p:cNvPr>
          <p:cNvSpPr txBox="1"/>
          <p:nvPr/>
        </p:nvSpPr>
        <p:spPr>
          <a:xfrm>
            <a:off x="2275410" y="4727922"/>
            <a:ext cx="578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Hint: try to formulate the following sentence</a:t>
            </a:r>
          </a:p>
          <a:p>
            <a:pPr algn="ctr"/>
            <a:r>
              <a:rPr lang="en-US" sz="1200" i="1"/>
              <a:t>“The </a:t>
            </a:r>
            <a:r>
              <a:rPr lang="en-US" sz="1200" b="1" i="1"/>
              <a:t>[external systems] </a:t>
            </a:r>
            <a:r>
              <a:rPr lang="en-US" sz="1200" i="1"/>
              <a:t>are using the </a:t>
            </a:r>
            <a:r>
              <a:rPr lang="en-US" sz="1200" b="1" i="1"/>
              <a:t>[system of interest] </a:t>
            </a:r>
            <a:r>
              <a:rPr lang="en-US" sz="1200" i="1"/>
              <a:t>to [</a:t>
            </a:r>
            <a:r>
              <a:rPr lang="en-US" sz="1200" b="1" i="1"/>
              <a:t>do something]</a:t>
            </a:r>
            <a:r>
              <a:rPr lang="en-US" sz="1200" i="1"/>
              <a:t>”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6" name="Text Box 1030">
            <a:extLst>
              <a:ext uri="{FF2B5EF4-FFF2-40B4-BE49-F238E27FC236}">
                <a16:creationId xmlns:a16="http://schemas.microsoft.com/office/drawing/2014/main" id="{D7DA4EC2-1FC4-4FDF-A7B4-6548FEF6D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552" y="1023947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 dirty="0"/>
              <a:t>The considered context</a:t>
            </a:r>
          </a:p>
        </p:txBody>
      </p:sp>
    </p:spTree>
    <p:extLst>
      <p:ext uri="{BB962C8B-B14F-4D97-AF65-F5344CB8AC3E}">
        <p14:creationId xmlns:p14="http://schemas.microsoft.com/office/powerpoint/2010/main" val="1821190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20A20-2428-45C5-AA0D-6C0C9B04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55" y="188640"/>
            <a:ext cx="6901882" cy="540000"/>
          </a:xfrm>
        </p:spPr>
        <p:txBody>
          <a:bodyPr/>
          <a:lstStyle/>
          <a:p>
            <a:r>
              <a:rPr lang="en-US" dirty="0"/>
              <a:t>Use case analysis – Steps 1&amp;2: chose a lifecycle phase and identify &amp; model use cases (2/2)</a:t>
            </a:r>
            <a:endParaRPr lang="en-US" b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9166D9-DF7C-412A-A180-ECA17AB37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1CE574C-E920-4A41-8C3E-F3F8B392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72" y="1094157"/>
            <a:ext cx="4875556" cy="333960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E6205E1-CAD0-441E-B571-1E209C21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" y="5623350"/>
            <a:ext cx="80676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ts val="600"/>
              </a:spcBef>
              <a:buClr>
                <a:srgbClr val="1B5CA5"/>
              </a:buClr>
              <a:buSzTx/>
              <a:buFontTx/>
              <a:buNone/>
            </a:pPr>
            <a:r>
              <a:rPr lang="en-US" altLang="fr-FR" sz="1600" dirty="0">
                <a:cs typeface="Arial" panose="020B0604020202020204" pitchFamily="34" charset="0"/>
              </a:rPr>
              <a:t>Having a </a:t>
            </a:r>
            <a:r>
              <a:rPr lang="en-US" altLang="fr-FR" sz="1600" b="1" dirty="0">
                <a:solidFill>
                  <a:srgbClr val="FF0000"/>
                </a:solidFill>
                <a:cs typeface="Arial" panose="020B0604020202020204" pitchFamily="34" charset="0"/>
              </a:rPr>
              <a:t>use case table</a:t>
            </a:r>
            <a:r>
              <a:rPr lang="en-US" altLang="fr-FR" sz="1600" dirty="0">
                <a:cs typeface="Arial" panose="020B0604020202020204" pitchFamily="34" charset="0"/>
              </a:rPr>
              <a:t> is mandatory to </a:t>
            </a: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reflect the coverage of your study</a:t>
            </a:r>
            <a:r>
              <a:rPr lang="en-US" altLang="fr-FR" sz="1600" dirty="0">
                <a:cs typeface="Arial" panose="020B0604020202020204" pitchFamily="34" charset="0"/>
              </a:rPr>
              <a:t>, but in some cases, presenting use cases using a </a:t>
            </a:r>
            <a:r>
              <a:rPr lang="en-US" altLang="fr-FR" sz="1600" b="1" dirty="0">
                <a:solidFill>
                  <a:srgbClr val="003399"/>
                </a:solidFill>
                <a:cs typeface="Arial" panose="020B0604020202020204" pitchFamily="34" charset="0"/>
              </a:rPr>
              <a:t>diagram</a:t>
            </a:r>
            <a:r>
              <a:rPr lang="en-US" altLang="fr-FR" sz="1600" dirty="0">
                <a:cs typeface="Arial" panose="020B0604020202020204" pitchFamily="34" charset="0"/>
              </a:rPr>
              <a:t> is to be preferred.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30183A4-16D9-46F9-85CA-3717D6B8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17" y="2020707"/>
            <a:ext cx="3617653" cy="1835003"/>
          </a:xfrm>
          <a:prstGeom prst="rect">
            <a:avLst/>
          </a:prstGeom>
        </p:spPr>
      </p:pic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52315470-A1B3-4D63-B4E8-26A459BA74E6}"/>
              </a:ext>
            </a:extLst>
          </p:cNvPr>
          <p:cNvSpPr/>
          <p:nvPr/>
        </p:nvSpPr>
        <p:spPr>
          <a:xfrm rot="1008215">
            <a:off x="3374363" y="2783011"/>
            <a:ext cx="1262120" cy="310393"/>
          </a:xfrm>
          <a:prstGeom prst="left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1EC347-A987-4382-9042-2DF3AA07622E}"/>
              </a:ext>
            </a:extLst>
          </p:cNvPr>
          <p:cNvSpPr txBox="1"/>
          <p:nvPr/>
        </p:nvSpPr>
        <p:spPr>
          <a:xfrm>
            <a:off x="289992" y="4677497"/>
            <a:ext cx="359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A use case diagram is more convenient to share and improve the study, but can be time costly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A88B15-7B56-46E9-94E3-32029E47D027}"/>
              </a:ext>
            </a:extLst>
          </p:cNvPr>
          <p:cNvSpPr txBox="1"/>
          <p:nvPr/>
        </p:nvSpPr>
        <p:spPr>
          <a:xfrm>
            <a:off x="5016236" y="4673334"/>
            <a:ext cx="345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A use case table gives the global picture but is not collaborative friendly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28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D96A7-2A4B-47AD-B41B-5503797C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analysis – Step 3: model operational scenarios (1/2)</a:t>
            </a:r>
            <a:br>
              <a:rPr lang="en-US" dirty="0"/>
            </a:br>
            <a:r>
              <a:rPr lang="en-US" b="0" dirty="0"/>
              <a:t>How to analyze an operational scenario?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7E5403-C905-42DB-ABA5-43F121F4C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FA206C7D-D019-4A7C-9845-3EF6960B6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17" y="5140388"/>
            <a:ext cx="7927975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tabLst>
                <a:tab pos="6683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68338" indent="-284163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tabLst>
                <a:tab pos="6683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tabLst>
                <a:tab pos="6683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6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ts val="400"/>
              </a:spcBef>
              <a:spcAft>
                <a:spcPct val="5000"/>
              </a:spcAft>
              <a:buClr>
                <a:srgbClr val="1B5CA5"/>
              </a:buClr>
              <a:buSzTx/>
              <a:buFont typeface="Wingdings" panose="05000000000000000000" pitchFamily="2" charset="2"/>
              <a:buNone/>
            </a:pPr>
            <a:r>
              <a:rPr lang="en-US" altLang="fr-FR" sz="1600">
                <a:cs typeface="Arial" panose="020B0604020202020204" pitchFamily="34" charset="0"/>
              </a:rPr>
              <a:t>An</a:t>
            </a:r>
            <a:r>
              <a:rPr lang="en-US" altLang="fr-FR" sz="1600" b="1">
                <a:cs typeface="Arial" panose="020B0604020202020204" pitchFamily="34" charset="0"/>
              </a:rPr>
              <a:t> </a:t>
            </a:r>
            <a:r>
              <a:rPr lang="en-US" altLang="fr-FR" sz="1600" b="1">
                <a:solidFill>
                  <a:srgbClr val="FF0000"/>
                </a:solidFill>
                <a:cs typeface="Arial" panose="020B0604020202020204" pitchFamily="34" charset="0"/>
              </a:rPr>
              <a:t>operational scenario</a:t>
            </a:r>
            <a:r>
              <a:rPr lang="en-US" altLang="fr-FR" sz="1600" b="1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fr-FR" sz="1600">
                <a:cs typeface="Arial" panose="020B0604020202020204" pitchFamily="34" charset="0"/>
              </a:rPr>
              <a:t>of a system describes a </a:t>
            </a:r>
            <a:r>
              <a:rPr lang="en-US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chain of activities </a:t>
            </a:r>
            <a:r>
              <a:rPr lang="en-US" altLang="fr-FR" sz="1600">
                <a:cs typeface="Arial" panose="020B0604020202020204" pitchFamily="34" charset="0"/>
              </a:rPr>
              <a:t>performed by the </a:t>
            </a:r>
            <a:r>
              <a:rPr lang="en-US" altLang="fr-FR" sz="1600" b="1">
                <a:solidFill>
                  <a:srgbClr val="993366"/>
                </a:solidFill>
                <a:cs typeface="Arial" panose="020B0604020202020204" pitchFamily="34" charset="0"/>
              </a:rPr>
              <a:t>target system </a:t>
            </a:r>
            <a:r>
              <a:rPr lang="en-US" altLang="fr-FR" sz="1600">
                <a:cs typeface="Arial" panose="020B0604020202020204" pitchFamily="34" charset="0"/>
              </a:rPr>
              <a:t>and a set of</a:t>
            </a:r>
            <a:r>
              <a:rPr lang="en-US" altLang="fr-FR" sz="1600" b="1">
                <a:solidFill>
                  <a:srgbClr val="FF0000"/>
                </a:solidFill>
                <a:cs typeface="Arial" panose="020B0604020202020204" pitchFamily="34" charset="0"/>
              </a:rPr>
              <a:t> external systems</a:t>
            </a:r>
            <a:r>
              <a:rPr lang="en-US" altLang="fr-FR" sz="1600" b="1">
                <a:cs typeface="Arial" panose="020B0604020202020204" pitchFamily="34" charset="0"/>
              </a:rPr>
              <a:t> </a:t>
            </a:r>
            <a:r>
              <a:rPr lang="en-US" altLang="fr-FR" sz="1600">
                <a:cs typeface="Arial" panose="020B0604020202020204" pitchFamily="34" charset="0"/>
              </a:rPr>
              <a:t>which typically capture the dynamic behavior of a given</a:t>
            </a:r>
            <a:r>
              <a:rPr lang="en-US" altLang="fr-FR" sz="1600" b="1">
                <a:cs typeface="Arial" panose="020B0604020202020204" pitchFamily="34" charset="0"/>
              </a:rPr>
              <a:t> </a:t>
            </a:r>
            <a:r>
              <a:rPr lang="en-US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use case </a:t>
            </a:r>
            <a:r>
              <a:rPr lang="en-US" altLang="fr-FR" sz="1600">
                <a:cs typeface="Arial" panose="020B0604020202020204" pitchFamily="34" charset="0"/>
              </a:rPr>
              <a:t>(and thus the underlying lifecycle phase).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160B0F4E-302B-472B-B32C-DEEED62C8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2984451"/>
            <a:ext cx="81915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831DA863-AA4E-4D5C-8437-6913EF4333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0400" y="2846339"/>
            <a:ext cx="325438" cy="2857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lIns="90000" tIns="72000" rIns="90000" bIns="72000" anchor="ctr"/>
          <a:lstStyle>
            <a:lvl1pPr marL="188913" indent="-188913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fr-FR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9586AE-6EFF-44F4-B507-412F1E09EC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4163" y="288693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FD7D666-727F-4CF3-8B03-710FB6BF37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35163" y="288693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55839458-C2AD-477A-B24A-F1C9E46B75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08225" y="2886930"/>
            <a:ext cx="230188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93A1E08C-3EBA-488A-A956-C18ED783C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4166733"/>
            <a:ext cx="2282825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cs typeface="Arial" panose="020B0604020202020204" pitchFamily="34" charset="0"/>
              </a:rPr>
              <a:t>Identify the systems that are involved in the operational scenario considered</a:t>
            </a:r>
          </a:p>
        </p:txBody>
      </p:sp>
      <p:sp>
        <p:nvSpPr>
          <p:cNvPr id="13" name="AutoShape 28">
            <a:extLst>
              <a:ext uri="{FF2B5EF4-FFF2-40B4-BE49-F238E27FC236}">
                <a16:creationId xmlns:a16="http://schemas.microsoft.com/office/drawing/2014/main" id="{6C980FBE-0315-4E94-BD53-653B593D904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1816894" y="2126408"/>
            <a:ext cx="228600" cy="754062"/>
          </a:xfrm>
          <a:prstGeom prst="rightBrace">
            <a:avLst>
              <a:gd name="adj1" fmla="val 3816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lIns="90000" tIns="46800" rIns="90000" bIns="46800" anchor="ctr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14" name="Text Box 29">
            <a:extLst>
              <a:ext uri="{FF2B5EF4-FFF2-40B4-BE49-F238E27FC236}">
                <a16:creationId xmlns:a16="http://schemas.microsoft.com/office/drawing/2014/main" id="{8B65267A-D7F9-4BD1-8141-09633940B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1898601"/>
            <a:ext cx="16557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cs typeface="Arial" panose="020B0604020202020204" pitchFamily="34" charset="0"/>
              </a:rPr>
              <a:t>External systems involved in a use case</a:t>
            </a:r>
          </a:p>
        </p:txBody>
      </p:sp>
      <p:sp>
        <p:nvSpPr>
          <p:cNvPr id="15" name="Text Box 32">
            <a:extLst>
              <a:ext uri="{FF2B5EF4-FFF2-40B4-BE49-F238E27FC236}">
                <a16:creationId xmlns:a16="http://schemas.microsoft.com/office/drawing/2014/main" id="{1F6486C1-BBCA-4CA8-A2EC-E8403B342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4351400"/>
            <a:ext cx="2111375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cs typeface="Arial" panose="020B0604020202020204" pitchFamily="34" charset="0"/>
              </a:rPr>
              <a:t>Identify the initiating event</a:t>
            </a:r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D5A8EAFB-4D05-400B-96E0-5666085FF7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1850" y="2393901"/>
            <a:ext cx="114300" cy="1387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id="{022D06AF-3BFD-40D5-8571-0DC11B8D7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863" y="4259066"/>
            <a:ext cx="228600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cs typeface="Arial" panose="020B0604020202020204" pitchFamily="34" charset="0"/>
              </a:rPr>
              <a:t>Analyze the chain of activities existing between the systems</a:t>
            </a:r>
          </a:p>
        </p:txBody>
      </p:sp>
      <p:sp>
        <p:nvSpPr>
          <p:cNvPr id="18" name="Line 43">
            <a:extLst>
              <a:ext uri="{FF2B5EF4-FFF2-40B4-BE49-F238E27FC236}">
                <a16:creationId xmlns:a16="http://schemas.microsoft.com/office/drawing/2014/main" id="{0D291706-D84E-4A1E-BC8F-271EA1A8A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2959051"/>
            <a:ext cx="81915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44">
            <a:extLst>
              <a:ext uri="{FF2B5EF4-FFF2-40B4-BE49-F238E27FC236}">
                <a16:creationId xmlns:a16="http://schemas.microsoft.com/office/drawing/2014/main" id="{B36FDDB9-5784-4AC6-A8A2-7FBA26B545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02013" y="2820939"/>
            <a:ext cx="327025" cy="2857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lIns="90000" tIns="72000" rIns="90000" bIns="72000" anchor="ctr"/>
          <a:lstStyle>
            <a:lvl1pPr marL="188913" indent="-188913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fr-FR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3C5C1ECF-5527-4C2B-A742-19ED2753E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425" y="2959051"/>
            <a:ext cx="81915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73">
            <a:extLst>
              <a:ext uri="{FF2B5EF4-FFF2-40B4-BE49-F238E27FC236}">
                <a16:creationId xmlns:a16="http://schemas.microsoft.com/office/drawing/2014/main" id="{3C755723-D867-4C45-980F-1EC39D881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7750" y="2820939"/>
            <a:ext cx="325438" cy="285750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3399"/>
            </a:solidFill>
            <a:round/>
            <a:headEnd/>
            <a:tailEnd/>
          </a:ln>
        </p:spPr>
        <p:txBody>
          <a:bodyPr wrap="none" lIns="90000" tIns="72000" rIns="90000" bIns="72000" anchor="ctr"/>
          <a:lstStyle>
            <a:lvl1pPr marL="188913" indent="-188913"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fr-FR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Text Box 75">
            <a:extLst>
              <a:ext uri="{FF2B5EF4-FFF2-40B4-BE49-F238E27FC236}">
                <a16:creationId xmlns:a16="http://schemas.microsoft.com/office/drawing/2014/main" id="{570CDFE0-FA90-43D3-B17E-5C071E1EF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938" y="1681114"/>
            <a:ext cx="68262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>
                <a:cs typeface="Arial" panose="020B0604020202020204" pitchFamily="34" charset="0"/>
              </a:rPr>
              <a:t>Target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24" name="Forme libre 2">
            <a:extLst>
              <a:ext uri="{FF2B5EF4-FFF2-40B4-BE49-F238E27FC236}">
                <a16:creationId xmlns:a16="http://schemas.microsoft.com/office/drawing/2014/main" id="{8B1E9736-076B-487C-A224-3B7DD6183BEC}"/>
              </a:ext>
            </a:extLst>
          </p:cNvPr>
          <p:cNvSpPr>
            <a:spLocks/>
          </p:cNvSpPr>
          <p:nvPr/>
        </p:nvSpPr>
        <p:spPr bwMode="auto">
          <a:xfrm>
            <a:off x="2565400" y="2039889"/>
            <a:ext cx="517525" cy="1100137"/>
          </a:xfrm>
          <a:custGeom>
            <a:avLst/>
            <a:gdLst>
              <a:gd name="T0" fmla="*/ 2 w 638175"/>
              <a:gd name="T1" fmla="*/ 0 h 695325"/>
              <a:gd name="T2" fmla="*/ 2 w 638175"/>
              <a:gd name="T3" fmla="*/ 5609288 h 695325"/>
              <a:gd name="T4" fmla="*/ 2 w 638175"/>
              <a:gd name="T5" fmla="*/ 22437195 h 695325"/>
              <a:gd name="T6" fmla="*/ 0 w 638175"/>
              <a:gd name="T7" fmla="*/ 27298572 h 695325"/>
              <a:gd name="T8" fmla="*/ 0 60000 65536"/>
              <a:gd name="T9" fmla="*/ 0 60000 65536"/>
              <a:gd name="T10" fmla="*/ 0 60000 65536"/>
              <a:gd name="T11" fmla="*/ 0 60000 65536"/>
              <a:gd name="T12" fmla="*/ 0 w 638175"/>
              <a:gd name="T13" fmla="*/ 0 h 695325"/>
              <a:gd name="T14" fmla="*/ 638175 w 638175"/>
              <a:gd name="T15" fmla="*/ 695325 h 6953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8175" h="695325">
                <a:moveTo>
                  <a:pt x="638175" y="0"/>
                </a:moveTo>
                <a:cubicBezTo>
                  <a:pt x="568325" y="23812"/>
                  <a:pt x="498475" y="47625"/>
                  <a:pt x="447675" y="142875"/>
                </a:cubicBezTo>
                <a:cubicBezTo>
                  <a:pt x="396875" y="238125"/>
                  <a:pt x="407987" y="479425"/>
                  <a:pt x="333375" y="571500"/>
                </a:cubicBezTo>
                <a:cubicBezTo>
                  <a:pt x="258763" y="663575"/>
                  <a:pt x="129381" y="679450"/>
                  <a:pt x="0" y="695325"/>
                </a:cubicBez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eur droit 4">
            <a:extLst>
              <a:ext uri="{FF2B5EF4-FFF2-40B4-BE49-F238E27FC236}">
                <a16:creationId xmlns:a16="http://schemas.microsoft.com/office/drawing/2014/main" id="{DC27EFD1-E71B-447F-8380-990FA3B3B5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83088" y="1681114"/>
            <a:ext cx="1587" cy="22145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6">
            <a:extLst>
              <a:ext uri="{FF2B5EF4-FFF2-40B4-BE49-F238E27FC236}">
                <a16:creationId xmlns:a16="http://schemas.microsoft.com/office/drawing/2014/main" id="{EF374841-BC48-48BE-9EF6-9566D0EC0B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7125" y="1966864"/>
            <a:ext cx="1588" cy="1928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54">
            <a:extLst>
              <a:ext uri="{FF2B5EF4-FFF2-40B4-BE49-F238E27FC236}">
                <a16:creationId xmlns:a16="http://schemas.microsoft.com/office/drawing/2014/main" id="{7E923ABF-9D53-4B16-AC55-F166225066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11800" y="1966864"/>
            <a:ext cx="1588" cy="2006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10">
            <a:extLst>
              <a:ext uri="{FF2B5EF4-FFF2-40B4-BE49-F238E27FC236}">
                <a16:creationId xmlns:a16="http://schemas.microsoft.com/office/drawing/2014/main" id="{245D4A43-FBE3-4BFB-9AEC-441A5E6A7A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83088" y="2212926"/>
            <a:ext cx="55403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65">
            <a:extLst>
              <a:ext uri="{FF2B5EF4-FFF2-40B4-BE49-F238E27FC236}">
                <a16:creationId xmlns:a16="http://schemas.microsoft.com/office/drawing/2014/main" id="{BCF43CE3-457B-43BA-B016-C55242B7B0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46925" y="1966864"/>
            <a:ext cx="1588" cy="1928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66">
            <a:extLst>
              <a:ext uri="{FF2B5EF4-FFF2-40B4-BE49-F238E27FC236}">
                <a16:creationId xmlns:a16="http://schemas.microsoft.com/office/drawing/2014/main" id="{09CB5867-1EAC-4B37-BC9C-93DB9AE123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00963" y="1966864"/>
            <a:ext cx="1587" cy="1928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67">
            <a:extLst>
              <a:ext uri="{FF2B5EF4-FFF2-40B4-BE49-F238E27FC236}">
                <a16:creationId xmlns:a16="http://schemas.microsoft.com/office/drawing/2014/main" id="{D2463562-3881-4DE6-8A58-938D03372F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75638" y="1966864"/>
            <a:ext cx="1587" cy="2006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Connecteur droit avec flèche 68">
            <a:extLst>
              <a:ext uri="{FF2B5EF4-FFF2-40B4-BE49-F238E27FC236}">
                <a16:creationId xmlns:a16="http://schemas.microsoft.com/office/drawing/2014/main" id="{D5202BD9-AE14-451A-B5F9-0CD7EE7C0C1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46925" y="2146251"/>
            <a:ext cx="5540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Connecteur droit avec flèche 70">
            <a:extLst>
              <a:ext uri="{FF2B5EF4-FFF2-40B4-BE49-F238E27FC236}">
                <a16:creationId xmlns:a16="http://schemas.microsoft.com/office/drawing/2014/main" id="{0A0F6FEB-7ECF-47CC-9D48-C1206C83A7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46925" y="2432001"/>
            <a:ext cx="1128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Connecteur droit avec flèche 73">
            <a:extLst>
              <a:ext uri="{FF2B5EF4-FFF2-40B4-BE49-F238E27FC236}">
                <a16:creationId xmlns:a16="http://schemas.microsoft.com/office/drawing/2014/main" id="{95CC09D1-43E9-48D4-92DA-A96C468616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26288" y="2716164"/>
            <a:ext cx="574675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Connecteur droit avec flèche 76">
            <a:extLst>
              <a:ext uri="{FF2B5EF4-FFF2-40B4-BE49-F238E27FC236}">
                <a16:creationId xmlns:a16="http://schemas.microsoft.com/office/drawing/2014/main" id="{FE03DBBA-CA81-4645-9D21-2B5A4A9791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16838" y="3001914"/>
            <a:ext cx="5746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Connecteur droit avec flèche 77">
            <a:extLst>
              <a:ext uri="{FF2B5EF4-FFF2-40B4-BE49-F238E27FC236}">
                <a16:creationId xmlns:a16="http://schemas.microsoft.com/office/drawing/2014/main" id="{64C35670-DF6D-4EB8-9661-14090D6066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53275" y="3570239"/>
            <a:ext cx="11382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Connecteur droit avec flèche 81">
            <a:extLst>
              <a:ext uri="{FF2B5EF4-FFF2-40B4-BE49-F238E27FC236}">
                <a16:creationId xmlns:a16="http://schemas.microsoft.com/office/drawing/2014/main" id="{1175F7A1-3EE5-4F71-8149-A213DA6AF80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700963" y="3286076"/>
            <a:ext cx="5746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6">
            <a:extLst>
              <a:ext uri="{FF2B5EF4-FFF2-40B4-BE49-F238E27FC236}">
                <a16:creationId xmlns:a16="http://schemas.microsoft.com/office/drawing/2014/main" id="{BF126A71-13D4-48B3-9611-435BC43218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9088" y="161058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94AB7A6C-CE6C-463E-BEE2-6A9047EEF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3463" y="161058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40" name="Rectangle 20">
            <a:extLst>
              <a:ext uri="{FF2B5EF4-FFF2-40B4-BE49-F238E27FC236}">
                <a16:creationId xmlns:a16="http://schemas.microsoft.com/office/drawing/2014/main" id="{A32FA1B8-EC5D-4187-B9F7-2DE6F6B52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8788" y="161058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88385219-E7F4-4B95-8339-27842BE087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77213" y="161058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9EF653BC-F68A-401F-9690-BF012B372F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07300" y="1610580"/>
            <a:ext cx="230188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sp>
        <p:nvSpPr>
          <p:cNvPr id="43" name="Rectangle 20">
            <a:extLst>
              <a:ext uri="{FF2B5EF4-FFF2-40B4-BE49-F238E27FC236}">
                <a16:creationId xmlns:a16="http://schemas.microsoft.com/office/drawing/2014/main" id="{0CC5B22F-E5A7-47FF-AD0E-EBEE5A12D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1988" y="1610580"/>
            <a:ext cx="230187" cy="2791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fr-FR" altLang="fr-FR" sz="1200">
              <a:cs typeface="Arial" panose="020B0604020202020204" pitchFamily="34" charset="0"/>
            </a:endParaRPr>
          </a:p>
        </p:txBody>
      </p: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F6F747DA-D03A-4D54-B932-37CC795640F7}"/>
              </a:ext>
            </a:extLst>
          </p:cNvPr>
          <p:cNvCxnSpPr>
            <a:stCxn id="22" idx="0"/>
            <a:endCxn id="38" idx="0"/>
          </p:cNvCxnSpPr>
          <p:nvPr/>
        </p:nvCxnSpPr>
        <p:spPr>
          <a:xfrm rot="5400000" flipH="1" flipV="1">
            <a:off x="4420449" y="587382"/>
            <a:ext cx="70534" cy="2116931"/>
          </a:xfrm>
          <a:prstGeom prst="curvedConnector3">
            <a:avLst>
              <a:gd name="adj1" fmla="val 4240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44" name="Espace réservé du numéro de diapositive 43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35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8706D-9B11-4B96-B72A-42C955A7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analysis – Step 3: model operational scenarios (2/2)</a:t>
            </a:r>
            <a:br>
              <a:rPr lang="en-US" dirty="0"/>
            </a:br>
            <a:r>
              <a:rPr lang="en-US" b="0" dirty="0"/>
              <a:t>How to formalize an operational scenario?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47ACD1-AB21-4351-9509-AB9085365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B78E25-792D-411A-9F81-753DA949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2" y="5163972"/>
            <a:ext cx="829151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5CA5"/>
              </a:buClr>
              <a:buSzTx/>
              <a:buFontTx/>
              <a:buNone/>
            </a:pPr>
            <a:r>
              <a:rPr lang="en-US" altLang="fr-FR" sz="1600" dirty="0"/>
              <a:t>The </a:t>
            </a:r>
            <a:r>
              <a:rPr lang="en-US" altLang="fr-FR" sz="1600" b="1" dirty="0">
                <a:solidFill>
                  <a:srgbClr val="FF0000"/>
                </a:solidFill>
              </a:rPr>
              <a:t>operational scenario </a:t>
            </a:r>
            <a:r>
              <a:rPr lang="en-US" altLang="fr-FR" sz="1600" dirty="0"/>
              <a:t>associated to a dedicated </a:t>
            </a:r>
            <a:r>
              <a:rPr lang="en-US" altLang="fr-FR" sz="1600" b="1" dirty="0">
                <a:solidFill>
                  <a:srgbClr val="003399"/>
                </a:solidFill>
              </a:rPr>
              <a:t>use</a:t>
            </a:r>
            <a:r>
              <a:rPr lang="en-US" altLang="fr-FR" sz="1600" dirty="0"/>
              <a:t> </a:t>
            </a:r>
            <a:r>
              <a:rPr lang="en-US" altLang="fr-FR" sz="1600" b="1" dirty="0">
                <a:solidFill>
                  <a:srgbClr val="003399"/>
                </a:solidFill>
              </a:rPr>
              <a:t>case</a:t>
            </a:r>
            <a:r>
              <a:rPr lang="en-US" altLang="fr-FR" sz="1600" b="1" dirty="0">
                <a:solidFill>
                  <a:srgbClr val="FF0000"/>
                </a:solidFill>
              </a:rPr>
              <a:t> </a:t>
            </a:r>
            <a:r>
              <a:rPr lang="en-US" altLang="fr-FR" sz="1600" dirty="0"/>
              <a:t>can be built by:</a:t>
            </a:r>
          </a:p>
          <a:p>
            <a:pPr marL="285750" indent="-285750" algn="ct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5CA5"/>
              </a:buClr>
              <a:buSzTx/>
              <a:buFontTx/>
              <a:buChar char="-"/>
            </a:pPr>
            <a:r>
              <a:rPr lang="en-US" altLang="fr-FR" sz="1600" b="1" dirty="0">
                <a:solidFill>
                  <a:srgbClr val="003399"/>
                </a:solidFill>
              </a:rPr>
              <a:t>finding </a:t>
            </a:r>
            <a:r>
              <a:rPr lang="en-US" altLang="fr-FR" sz="1600" dirty="0"/>
              <a:t>all the involved (external &amp; internal) systems, </a:t>
            </a:r>
          </a:p>
          <a:p>
            <a:pPr marL="285750" indent="-285750" algn="ct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5CA5"/>
              </a:buClr>
              <a:buSzTx/>
              <a:buFontTx/>
              <a:buChar char="-"/>
            </a:pPr>
            <a:r>
              <a:rPr lang="en-US" altLang="fr-FR" sz="1600" b="1" dirty="0">
                <a:solidFill>
                  <a:srgbClr val="003399"/>
                </a:solidFill>
              </a:rPr>
              <a:t>identifying</a:t>
            </a:r>
            <a:r>
              <a:rPr lang="en-US" altLang="fr-FR" sz="1600" dirty="0"/>
              <a:t> the first (initiating) event triggering the operational scenario, </a:t>
            </a:r>
          </a:p>
          <a:p>
            <a:pPr marL="285750" indent="-285750" algn="ctr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5CA5"/>
              </a:buClr>
              <a:buSzTx/>
              <a:buFontTx/>
              <a:buChar char="-"/>
            </a:pPr>
            <a:r>
              <a:rPr lang="en-US" altLang="fr-FR" sz="1600" b="1" dirty="0">
                <a:solidFill>
                  <a:srgbClr val="003399"/>
                </a:solidFill>
              </a:rPr>
              <a:t>analyzing</a:t>
            </a:r>
            <a:r>
              <a:rPr lang="en-US" altLang="fr-FR" sz="1600" b="1" dirty="0">
                <a:solidFill>
                  <a:schemeClr val="folHlink"/>
                </a:solidFill>
              </a:rPr>
              <a:t> </a:t>
            </a:r>
            <a:r>
              <a:rPr lang="en-US" altLang="fr-FR" sz="1600" dirty="0"/>
              <a:t>the chain of activities performed by the involved systems                               and the nature of their exchanged flows during the underlying lifecycle phase.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6526FEB-C4AD-4982-9E7C-08B9B985C5F1}"/>
              </a:ext>
            </a:extLst>
          </p:cNvPr>
          <p:cNvGrpSpPr/>
          <p:nvPr/>
        </p:nvGrpSpPr>
        <p:grpSpPr>
          <a:xfrm>
            <a:off x="188383" y="3473371"/>
            <a:ext cx="1398147" cy="1558965"/>
            <a:chOff x="62926" y="2628920"/>
            <a:chExt cx="1398147" cy="1558965"/>
          </a:xfrm>
        </p:grpSpPr>
        <p:sp>
          <p:nvSpPr>
            <p:cNvPr id="8" name="Text Box 1030">
              <a:extLst>
                <a:ext uri="{FF2B5EF4-FFF2-40B4-BE49-F238E27FC236}">
                  <a16:creationId xmlns:a16="http://schemas.microsoft.com/office/drawing/2014/main" id="{3D3D203A-D6E4-435F-943B-8AD0D03AD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99" y="3787775"/>
              <a:ext cx="1143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EF2B2F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E1B8D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Arial" panose="020B0604020202020204" pitchFamily="34" charset="0"/>
                <a:buChar char="-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i="1"/>
                <a:t>Integrated cooling module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71EBAC2-A836-40F2-A4BA-63132837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6" y="2628920"/>
              <a:ext cx="1398147" cy="1083381"/>
            </a:xfrm>
            <a:prstGeom prst="rect">
              <a:avLst/>
            </a:prstGeom>
          </p:spPr>
        </p:pic>
      </p:grpSp>
      <p:sp>
        <p:nvSpPr>
          <p:cNvPr id="10" name="Text Box 9">
            <a:extLst>
              <a:ext uri="{FF2B5EF4-FFF2-40B4-BE49-F238E27FC236}">
                <a16:creationId xmlns:a16="http://schemas.microsoft.com/office/drawing/2014/main" id="{101E5900-6B93-4C10-B35E-60297C6AE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42" y="2757934"/>
            <a:ext cx="217323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/>
              <a:t>Use case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000"/>
              <a:t>Provide nominal cockpit heating</a:t>
            </a:r>
            <a:endParaRPr lang="fr-FR" altLang="fr-FR" sz="1000" i="1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816D1A-C1B2-47E5-977D-098AB1A2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8" y="977702"/>
            <a:ext cx="3298517" cy="16811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67AD567-D361-4541-9827-8EB26C00C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435" y="2122403"/>
            <a:ext cx="5120474" cy="248168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0BBB33A2-8AD1-461E-BE2D-637536503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251" y="4691601"/>
            <a:ext cx="330084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 err="1"/>
              <a:t>Operational</a:t>
            </a:r>
            <a:r>
              <a:rPr lang="fr-FR" altLang="fr-FR" sz="1000" i="1"/>
              <a:t> scenario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000"/>
              <a:t>Corresponding dynamic description</a:t>
            </a:r>
            <a:endParaRPr lang="fr-FR" altLang="fr-FR" sz="1000" i="1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BF58CE7-BEC6-422D-938F-66686D25A47F}"/>
              </a:ext>
            </a:extLst>
          </p:cNvPr>
          <p:cNvSpPr/>
          <p:nvPr/>
        </p:nvSpPr>
        <p:spPr>
          <a:xfrm rot="2054540">
            <a:off x="2927758" y="2791286"/>
            <a:ext cx="453005" cy="32941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693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37B21-68F1-467E-9F72-2FDB9BD2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advanced modelling elements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A4CA1A-9169-430C-BEFC-7A6930599A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123DAB4-B508-446F-B24E-439F5D6D91F2}"/>
              </a:ext>
            </a:extLst>
          </p:cNvPr>
          <p:cNvGrpSpPr/>
          <p:nvPr/>
        </p:nvGrpSpPr>
        <p:grpSpPr>
          <a:xfrm>
            <a:off x="7352319" y="926816"/>
            <a:ext cx="937009" cy="5441750"/>
            <a:chOff x="7047521" y="1779948"/>
            <a:chExt cx="937009" cy="5441750"/>
          </a:xfrm>
        </p:grpSpPr>
        <p:cxnSp>
          <p:nvCxnSpPr>
            <p:cNvPr id="7" name="Straight Connector 13">
              <a:extLst>
                <a:ext uri="{FF2B5EF4-FFF2-40B4-BE49-F238E27FC236}">
                  <a16:creationId xmlns:a16="http://schemas.microsoft.com/office/drawing/2014/main" id="{DA539E93-F08D-4794-BF54-8A8BB37EB5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09907" y="2361698"/>
              <a:ext cx="0" cy="4860000"/>
            </a:xfrm>
            <a:prstGeom prst="line">
              <a:avLst/>
            </a:prstGeom>
            <a:noFill/>
            <a:ln w="9525" algn="ctr">
              <a:solidFill>
                <a:srgbClr val="3333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024F8FD-E34D-4020-B2A0-0E5F5B6F0197}"/>
                </a:ext>
              </a:extLst>
            </p:cNvPr>
            <p:cNvGrpSpPr/>
            <p:nvPr/>
          </p:nvGrpSpPr>
          <p:grpSpPr>
            <a:xfrm>
              <a:off x="7047521" y="1779948"/>
              <a:ext cx="937009" cy="554665"/>
              <a:chOff x="2843810" y="3495363"/>
              <a:chExt cx="1800198" cy="72211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7765C5-3824-404B-B5BF-1A514488C78C}"/>
                  </a:ext>
                </a:extLst>
              </p:cNvPr>
              <p:cNvSpPr/>
              <p:nvPr/>
            </p:nvSpPr>
            <p:spPr>
              <a:xfrm>
                <a:off x="3046051" y="3495364"/>
                <a:ext cx="184970" cy="1277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155C52-E68A-4B77-83AA-FAF965ED9424}"/>
                  </a:ext>
                </a:extLst>
              </p:cNvPr>
              <p:cNvSpPr/>
              <p:nvPr/>
            </p:nvSpPr>
            <p:spPr>
              <a:xfrm>
                <a:off x="3666950" y="3495363"/>
                <a:ext cx="184970" cy="1277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6A2A01-7CA8-4971-9B00-CA3B87C5F6C4}"/>
                  </a:ext>
                </a:extLst>
              </p:cNvPr>
              <p:cNvSpPr/>
              <p:nvPr/>
            </p:nvSpPr>
            <p:spPr>
              <a:xfrm>
                <a:off x="4243014" y="3510699"/>
                <a:ext cx="184970" cy="1277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à coins arrondis 74">
                <a:extLst>
                  <a:ext uri="{FF2B5EF4-FFF2-40B4-BE49-F238E27FC236}">
                    <a16:creationId xmlns:a16="http://schemas.microsoft.com/office/drawing/2014/main" id="{0832C0AB-F1E4-45F1-A615-E036D82D309B}"/>
                  </a:ext>
                </a:extLst>
              </p:cNvPr>
              <p:cNvSpPr/>
              <p:nvPr/>
            </p:nvSpPr>
            <p:spPr>
              <a:xfrm>
                <a:off x="2843810" y="3495365"/>
                <a:ext cx="1800198" cy="72211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 of interest</a:t>
                </a:r>
              </a:p>
            </p:txBody>
          </p:sp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E25E528-69B8-407D-9518-AAED921747E9}"/>
              </a:ext>
            </a:extLst>
          </p:cNvPr>
          <p:cNvGrpSpPr/>
          <p:nvPr/>
        </p:nvGrpSpPr>
        <p:grpSpPr>
          <a:xfrm>
            <a:off x="2449649" y="938596"/>
            <a:ext cx="909089" cy="5386930"/>
            <a:chOff x="2144851" y="1791728"/>
            <a:chExt cx="909089" cy="5386930"/>
          </a:xfrm>
        </p:grpSpPr>
        <p:sp>
          <p:nvSpPr>
            <p:cNvPr id="14" name="Rectangle à coins arrondis 75">
              <a:extLst>
                <a:ext uri="{FF2B5EF4-FFF2-40B4-BE49-F238E27FC236}">
                  <a16:creationId xmlns:a16="http://schemas.microsoft.com/office/drawing/2014/main" id="{CFEC54D3-8060-49D8-B5C8-DD3BFB1765B6}"/>
                </a:ext>
              </a:extLst>
            </p:cNvPr>
            <p:cNvSpPr/>
            <p:nvPr/>
          </p:nvSpPr>
          <p:spPr>
            <a:xfrm>
              <a:off x="2144851" y="1791728"/>
              <a:ext cx="909089" cy="52685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External system 1</a:t>
              </a:r>
            </a:p>
          </p:txBody>
        </p: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2F6344FF-AF50-4841-ADFC-ACAF819EF4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77863" y="2318658"/>
              <a:ext cx="0" cy="4860000"/>
            </a:xfrm>
            <a:prstGeom prst="line">
              <a:avLst/>
            </a:prstGeom>
            <a:noFill/>
            <a:ln w="9525" algn="ctr">
              <a:solidFill>
                <a:srgbClr val="3333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08E1FC1-01DF-4653-B7E0-DCF4B51A9E4E}"/>
              </a:ext>
            </a:extLst>
          </p:cNvPr>
          <p:cNvGrpSpPr/>
          <p:nvPr/>
        </p:nvGrpSpPr>
        <p:grpSpPr>
          <a:xfrm>
            <a:off x="3514685" y="934074"/>
            <a:ext cx="909089" cy="5386852"/>
            <a:chOff x="3112810" y="1787206"/>
            <a:chExt cx="909089" cy="5386852"/>
          </a:xfrm>
        </p:grpSpPr>
        <p:sp>
          <p:nvSpPr>
            <p:cNvPr id="17" name="Rectangle à coins arrondis 77">
              <a:extLst>
                <a:ext uri="{FF2B5EF4-FFF2-40B4-BE49-F238E27FC236}">
                  <a16:creationId xmlns:a16="http://schemas.microsoft.com/office/drawing/2014/main" id="{A395F1E8-72DA-4AAA-A331-016EA1C50329}"/>
                </a:ext>
              </a:extLst>
            </p:cNvPr>
            <p:cNvSpPr/>
            <p:nvPr/>
          </p:nvSpPr>
          <p:spPr>
            <a:xfrm>
              <a:off x="3112810" y="1787206"/>
              <a:ext cx="909089" cy="52685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External system 2</a:t>
              </a:r>
            </a:p>
          </p:txBody>
        </p:sp>
        <p:cxnSp>
          <p:nvCxnSpPr>
            <p:cNvPr id="18" name="Straight Connector 19">
              <a:extLst>
                <a:ext uri="{FF2B5EF4-FFF2-40B4-BE49-F238E27FC236}">
                  <a16:creationId xmlns:a16="http://schemas.microsoft.com/office/drawing/2014/main" id="{682E8ABF-0F91-4141-8EE5-C626F30AE7B9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>
              <a:off x="3567355" y="2314058"/>
              <a:ext cx="0" cy="4860000"/>
            </a:xfrm>
            <a:prstGeom prst="line">
              <a:avLst/>
            </a:prstGeom>
            <a:noFill/>
            <a:ln w="9525" algn="ctr">
              <a:solidFill>
                <a:srgbClr val="3333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AAC2C2D-89B1-4D2A-BB81-2ADE3C6F12FF}"/>
              </a:ext>
            </a:extLst>
          </p:cNvPr>
          <p:cNvGrpSpPr/>
          <p:nvPr/>
        </p:nvGrpSpPr>
        <p:grpSpPr>
          <a:xfrm>
            <a:off x="4579720" y="938113"/>
            <a:ext cx="909089" cy="5386851"/>
            <a:chOff x="4274922" y="1791245"/>
            <a:chExt cx="909089" cy="538685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9079DD-9186-44A2-B11D-37F7B9F6EBF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>
              <a:off x="4729467" y="2318096"/>
              <a:ext cx="0" cy="4860000"/>
            </a:xfrm>
            <a:prstGeom prst="line">
              <a:avLst/>
            </a:prstGeom>
            <a:noFill/>
            <a:ln w="9525" algn="ctr">
              <a:solidFill>
                <a:srgbClr val="3333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à coins arrondis 79">
              <a:extLst>
                <a:ext uri="{FF2B5EF4-FFF2-40B4-BE49-F238E27FC236}">
                  <a16:creationId xmlns:a16="http://schemas.microsoft.com/office/drawing/2014/main" id="{62226B66-9B03-4979-A6A1-FF90ECD46464}"/>
                </a:ext>
              </a:extLst>
            </p:cNvPr>
            <p:cNvSpPr/>
            <p:nvPr/>
          </p:nvSpPr>
          <p:spPr>
            <a:xfrm>
              <a:off x="4274922" y="1791245"/>
              <a:ext cx="909089" cy="52685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External system n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11DE813-0285-4995-B889-BBDF0A37F4E1}"/>
              </a:ext>
            </a:extLst>
          </p:cNvPr>
          <p:cNvSpPr/>
          <p:nvPr/>
        </p:nvSpPr>
        <p:spPr bwMode="auto">
          <a:xfrm>
            <a:off x="4889802" y="1899358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48230873-709E-46D5-8C1B-6FDA35C30C6E}"/>
              </a:ext>
            </a:extLst>
          </p:cNvPr>
          <p:cNvSpPr txBox="1"/>
          <p:nvPr/>
        </p:nvSpPr>
        <p:spPr>
          <a:xfrm>
            <a:off x="5778834" y="1595249"/>
            <a:ext cx="1454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7F657550-AE7E-451B-B7AD-3EF3976E8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1810" y="2163825"/>
            <a:ext cx="719138" cy="2778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200" b="0">
                <a:solidFill>
                  <a:srgbClr val="333333"/>
                </a:solidFill>
                <a:latin typeface="Arial"/>
              </a:rPr>
              <a:t>time</a:t>
            </a:r>
          </a:p>
        </p:txBody>
      </p: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id="{D1C42909-D022-4683-80FB-1C437FF0F16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1379" y="2429689"/>
            <a:ext cx="1028" cy="496585"/>
          </a:xfrm>
          <a:prstGeom prst="straightConnector1">
            <a:avLst/>
          </a:prstGeom>
          <a:noFill/>
          <a:ln w="9525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7">
            <a:extLst>
              <a:ext uri="{FF2B5EF4-FFF2-40B4-BE49-F238E27FC236}">
                <a16:creationId xmlns:a16="http://schemas.microsoft.com/office/drawing/2014/main" id="{93C45886-3225-464F-974E-5BEA7F1951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58148" y="2596505"/>
            <a:ext cx="3612093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3DC25-219F-4BBD-8C96-ED3744372783}"/>
              </a:ext>
            </a:extLst>
          </p:cNvPr>
          <p:cNvSpPr/>
          <p:nvPr/>
        </p:nvSpPr>
        <p:spPr bwMode="auto">
          <a:xfrm>
            <a:off x="3824767" y="2291577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6317616-4BDA-4B72-A79C-EFC603271FBB}"/>
              </a:ext>
            </a:extLst>
          </p:cNvPr>
          <p:cNvSpPr txBox="1"/>
          <p:nvPr/>
        </p:nvSpPr>
        <p:spPr>
          <a:xfrm>
            <a:off x="5096126" y="2351891"/>
            <a:ext cx="116089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EA04787A-9B4D-413A-AD6D-4C090CD915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201671" y="1899358"/>
            <a:ext cx="2579095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F9E2D36-7DD2-4528-8D46-CDF9745E48C5}"/>
              </a:ext>
            </a:extLst>
          </p:cNvPr>
          <p:cNvSpPr/>
          <p:nvPr/>
        </p:nvSpPr>
        <p:spPr bwMode="auto">
          <a:xfrm>
            <a:off x="7667244" y="1608535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112B95B-8598-4BFF-94B1-95EBAA072186}"/>
              </a:ext>
            </a:extLst>
          </p:cNvPr>
          <p:cNvGrpSpPr/>
          <p:nvPr/>
        </p:nvGrpSpPr>
        <p:grpSpPr>
          <a:xfrm>
            <a:off x="1819116" y="1577960"/>
            <a:ext cx="6470212" cy="1385005"/>
            <a:chOff x="1081548" y="2106630"/>
            <a:chExt cx="6902982" cy="13850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8D5DFC-6BDA-43D4-A5FC-1CD33E118C76}"/>
                </a:ext>
              </a:extLst>
            </p:cNvPr>
            <p:cNvSpPr/>
            <p:nvPr/>
          </p:nvSpPr>
          <p:spPr>
            <a:xfrm>
              <a:off x="1081548" y="2106630"/>
              <a:ext cx="6902982" cy="1385005"/>
            </a:xfrm>
            <a:prstGeom prst="rect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C0BC5E63-71DB-4FFC-A342-E3D3FDBEBA58}"/>
                </a:ext>
              </a:extLst>
            </p:cNvPr>
            <p:cNvCxnSpPr/>
            <p:nvPr/>
          </p:nvCxnSpPr>
          <p:spPr>
            <a:xfrm>
              <a:off x="1081548" y="2760407"/>
              <a:ext cx="6902982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52AC6A-0FBD-4E64-8FA7-3187BFA52E3D}"/>
                </a:ext>
              </a:extLst>
            </p:cNvPr>
            <p:cNvSpPr>
              <a:spLocks/>
            </p:cNvSpPr>
            <p:nvPr/>
          </p:nvSpPr>
          <p:spPr>
            <a:xfrm>
              <a:off x="1081548" y="2106630"/>
              <a:ext cx="691342" cy="2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parallel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BC9A86-6C84-45AA-86A6-B1FDEA0B1B39}"/>
              </a:ext>
            </a:extLst>
          </p:cNvPr>
          <p:cNvSpPr/>
          <p:nvPr/>
        </p:nvSpPr>
        <p:spPr bwMode="auto">
          <a:xfrm>
            <a:off x="7667242" y="2595085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BBEC3C-6DBD-4B48-9020-7BF305D7E28B}"/>
              </a:ext>
            </a:extLst>
          </p:cNvPr>
          <p:cNvSpPr/>
          <p:nvPr/>
        </p:nvSpPr>
        <p:spPr bwMode="auto">
          <a:xfrm>
            <a:off x="4889802" y="3409799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16E6E387-6405-4262-AA2A-C2FA1B6976E2}"/>
              </a:ext>
            </a:extLst>
          </p:cNvPr>
          <p:cNvSpPr txBox="1"/>
          <p:nvPr/>
        </p:nvSpPr>
        <p:spPr>
          <a:xfrm>
            <a:off x="5778834" y="3105690"/>
            <a:ext cx="1454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cxnSp>
        <p:nvCxnSpPr>
          <p:cNvPr id="38" name="Straight Arrow Connector 27">
            <a:extLst>
              <a:ext uri="{FF2B5EF4-FFF2-40B4-BE49-F238E27FC236}">
                <a16:creationId xmlns:a16="http://schemas.microsoft.com/office/drawing/2014/main" id="{A8BA7156-A2C8-46BD-A31D-AADA0AB737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02331" y="3716149"/>
            <a:ext cx="2448000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28">
            <a:extLst>
              <a:ext uri="{FF2B5EF4-FFF2-40B4-BE49-F238E27FC236}">
                <a16:creationId xmlns:a16="http://schemas.microsoft.com/office/drawing/2014/main" id="{521D5E23-B4A3-4E52-AAA0-9993BEA695F4}"/>
              </a:ext>
            </a:extLst>
          </p:cNvPr>
          <p:cNvSpPr txBox="1"/>
          <p:nvPr/>
        </p:nvSpPr>
        <p:spPr>
          <a:xfrm>
            <a:off x="5913425" y="3764013"/>
            <a:ext cx="116089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cxnSp>
        <p:nvCxnSpPr>
          <p:cNvPr id="40" name="Straight Arrow Connector 27">
            <a:extLst>
              <a:ext uri="{FF2B5EF4-FFF2-40B4-BE49-F238E27FC236}">
                <a16:creationId xmlns:a16="http://schemas.microsoft.com/office/drawing/2014/main" id="{B8384BAA-2106-4485-BB96-15965ACC3D8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201671" y="3409799"/>
            <a:ext cx="2579095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F671E05-DDB3-457B-88F4-6734C2A1BF78}"/>
              </a:ext>
            </a:extLst>
          </p:cNvPr>
          <p:cNvSpPr/>
          <p:nvPr/>
        </p:nvSpPr>
        <p:spPr bwMode="auto">
          <a:xfrm>
            <a:off x="7667244" y="3118976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ACD8175-9D7B-40D3-BD36-B3B29E0C5C41}"/>
              </a:ext>
            </a:extLst>
          </p:cNvPr>
          <p:cNvGrpSpPr/>
          <p:nvPr/>
        </p:nvGrpSpPr>
        <p:grpSpPr>
          <a:xfrm>
            <a:off x="1819116" y="3019577"/>
            <a:ext cx="6470212" cy="1083389"/>
            <a:chOff x="1081548" y="2106630"/>
            <a:chExt cx="6902982" cy="138500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5D8A11-0E81-49D9-B0D3-A8303FD4C2B6}"/>
                </a:ext>
              </a:extLst>
            </p:cNvPr>
            <p:cNvSpPr/>
            <p:nvPr/>
          </p:nvSpPr>
          <p:spPr>
            <a:xfrm>
              <a:off x="1081548" y="2106630"/>
              <a:ext cx="6902982" cy="1385005"/>
            </a:xfrm>
            <a:prstGeom prst="rect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42DF46-34A0-4899-997D-EC288A1948C6}"/>
                </a:ext>
              </a:extLst>
            </p:cNvPr>
            <p:cNvSpPr>
              <a:spLocks/>
            </p:cNvSpPr>
            <p:nvPr/>
          </p:nvSpPr>
          <p:spPr>
            <a:xfrm>
              <a:off x="1081549" y="2106630"/>
              <a:ext cx="691342" cy="27613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BBB724D-E232-4293-B095-AE0DAF2088C0}"/>
              </a:ext>
            </a:extLst>
          </p:cNvPr>
          <p:cNvSpPr/>
          <p:nvPr/>
        </p:nvSpPr>
        <p:spPr bwMode="auto">
          <a:xfrm>
            <a:off x="7667242" y="3719045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762AB78-275F-49E6-A35C-839DC62CCDAD}"/>
              </a:ext>
            </a:extLst>
          </p:cNvPr>
          <p:cNvSpPr txBox="1"/>
          <p:nvPr/>
        </p:nvSpPr>
        <p:spPr>
          <a:xfrm>
            <a:off x="2506117" y="3037872"/>
            <a:ext cx="124906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/>
              <a:t>[loop condition]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00E19C6-F745-4F55-A8AB-F8E82A10061A}"/>
              </a:ext>
            </a:extLst>
          </p:cNvPr>
          <p:cNvSpPr/>
          <p:nvPr/>
        </p:nvSpPr>
        <p:spPr bwMode="auto">
          <a:xfrm>
            <a:off x="4889802" y="4511569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8" name="TextBox 28">
            <a:extLst>
              <a:ext uri="{FF2B5EF4-FFF2-40B4-BE49-F238E27FC236}">
                <a16:creationId xmlns:a16="http://schemas.microsoft.com/office/drawing/2014/main" id="{D501F1F0-26B5-4D5B-89F8-7C9530479401}"/>
              </a:ext>
            </a:extLst>
          </p:cNvPr>
          <p:cNvSpPr txBox="1"/>
          <p:nvPr/>
        </p:nvSpPr>
        <p:spPr>
          <a:xfrm>
            <a:off x="5778834" y="4207460"/>
            <a:ext cx="1454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cxnSp>
        <p:nvCxnSpPr>
          <p:cNvPr id="49" name="Straight Arrow Connector 27">
            <a:extLst>
              <a:ext uri="{FF2B5EF4-FFF2-40B4-BE49-F238E27FC236}">
                <a16:creationId xmlns:a16="http://schemas.microsoft.com/office/drawing/2014/main" id="{04EADDA7-EA7B-4164-8428-0A9215A53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58148" y="5208716"/>
            <a:ext cx="3612093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9B9324B-340E-4F50-8036-5DFD57106399}"/>
              </a:ext>
            </a:extLst>
          </p:cNvPr>
          <p:cNvSpPr/>
          <p:nvPr/>
        </p:nvSpPr>
        <p:spPr bwMode="auto">
          <a:xfrm>
            <a:off x="3824767" y="4903788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1" name="TextBox 28">
            <a:extLst>
              <a:ext uri="{FF2B5EF4-FFF2-40B4-BE49-F238E27FC236}">
                <a16:creationId xmlns:a16="http://schemas.microsoft.com/office/drawing/2014/main" id="{E6637A0A-478F-4077-86E3-6F85E8983A5A}"/>
              </a:ext>
            </a:extLst>
          </p:cNvPr>
          <p:cNvSpPr txBox="1"/>
          <p:nvPr/>
        </p:nvSpPr>
        <p:spPr>
          <a:xfrm>
            <a:off x="5096126" y="4964102"/>
            <a:ext cx="116089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050">
                <a:solidFill>
                  <a:srgbClr val="0000FF"/>
                </a:solidFill>
                <a:latin typeface="Arial"/>
                <a:ea typeface="Verdana" pitchFamily="34" charset="0"/>
                <a:cs typeface="Verdana" pitchFamily="34" charset="0"/>
              </a:rPr>
              <a:t>Operational flow</a:t>
            </a:r>
          </a:p>
        </p:txBody>
      </p:sp>
      <p:cxnSp>
        <p:nvCxnSpPr>
          <p:cNvPr id="52" name="Straight Arrow Connector 27">
            <a:extLst>
              <a:ext uri="{FF2B5EF4-FFF2-40B4-BE49-F238E27FC236}">
                <a16:creationId xmlns:a16="http://schemas.microsoft.com/office/drawing/2014/main" id="{499F544C-4457-4A76-A40B-7507F257E2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201671" y="4511569"/>
            <a:ext cx="2579095" cy="0"/>
          </a:xfrm>
          <a:prstGeom prst="straightConnector1">
            <a:avLst/>
          </a:prstGeom>
          <a:noFill/>
          <a:ln w="25400" algn="ctr">
            <a:solidFill>
              <a:srgbClr val="3333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19DA5DF-FEF4-4813-BE1A-84B609B34D04}"/>
              </a:ext>
            </a:extLst>
          </p:cNvPr>
          <p:cNvSpPr/>
          <p:nvPr/>
        </p:nvSpPr>
        <p:spPr bwMode="auto">
          <a:xfrm>
            <a:off x="7667244" y="4220746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58F025E-A5E7-464F-94B0-A152EAC7B058}"/>
              </a:ext>
            </a:extLst>
          </p:cNvPr>
          <p:cNvGrpSpPr/>
          <p:nvPr/>
        </p:nvGrpSpPr>
        <p:grpSpPr>
          <a:xfrm>
            <a:off x="1819116" y="4190171"/>
            <a:ext cx="6470212" cy="1385005"/>
            <a:chOff x="1081548" y="2106630"/>
            <a:chExt cx="6902982" cy="138500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FBF01C-0D32-4732-82EB-1F65A882EC26}"/>
                </a:ext>
              </a:extLst>
            </p:cNvPr>
            <p:cNvSpPr/>
            <p:nvPr/>
          </p:nvSpPr>
          <p:spPr>
            <a:xfrm>
              <a:off x="1081548" y="2106630"/>
              <a:ext cx="6902982" cy="1385005"/>
            </a:xfrm>
            <a:prstGeom prst="rect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F28C9EF2-13AC-41FF-917E-B73929974C29}"/>
                </a:ext>
              </a:extLst>
            </p:cNvPr>
            <p:cNvCxnSpPr/>
            <p:nvPr/>
          </p:nvCxnSpPr>
          <p:spPr>
            <a:xfrm>
              <a:off x="1081548" y="2760407"/>
              <a:ext cx="6902982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3C686E-0768-4889-A980-0F9D28B1C716}"/>
                </a:ext>
              </a:extLst>
            </p:cNvPr>
            <p:cNvSpPr>
              <a:spLocks/>
            </p:cNvSpPr>
            <p:nvPr/>
          </p:nvSpPr>
          <p:spPr>
            <a:xfrm>
              <a:off x="1081548" y="2106630"/>
              <a:ext cx="691342" cy="216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9918E171-A5A9-4915-98DF-033CB5FA2E58}"/>
              </a:ext>
            </a:extLst>
          </p:cNvPr>
          <p:cNvSpPr/>
          <p:nvPr/>
        </p:nvSpPr>
        <p:spPr bwMode="auto">
          <a:xfrm>
            <a:off x="7667242" y="5207296"/>
            <a:ext cx="288925" cy="3063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8F4901-AF90-46D6-B265-6CDA40C3280B}"/>
              </a:ext>
            </a:extLst>
          </p:cNvPr>
          <p:cNvSpPr txBox="1"/>
          <p:nvPr/>
        </p:nvSpPr>
        <p:spPr>
          <a:xfrm>
            <a:off x="2502237" y="4203265"/>
            <a:ext cx="111440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/>
              <a:t>[alt condition]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C718D79-37A4-40D8-A6C7-685D195D64A4}"/>
              </a:ext>
            </a:extLst>
          </p:cNvPr>
          <p:cNvSpPr txBox="1"/>
          <p:nvPr/>
        </p:nvSpPr>
        <p:spPr>
          <a:xfrm>
            <a:off x="2243464" y="5045522"/>
            <a:ext cx="113364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/>
              <a:t>else sequence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E2E291AF-82BC-48F0-B60B-E72C45B0AC81}"/>
              </a:ext>
            </a:extLst>
          </p:cNvPr>
          <p:cNvGrpSpPr/>
          <p:nvPr/>
        </p:nvGrpSpPr>
        <p:grpSpPr>
          <a:xfrm>
            <a:off x="1819116" y="5618323"/>
            <a:ext cx="6470212" cy="573917"/>
            <a:chOff x="1081548" y="2106628"/>
            <a:chExt cx="6902982" cy="138500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C526E1B-CE46-48D9-A0D3-D859CE67D413}"/>
                </a:ext>
              </a:extLst>
            </p:cNvPr>
            <p:cNvSpPr/>
            <p:nvPr/>
          </p:nvSpPr>
          <p:spPr>
            <a:xfrm>
              <a:off x="1081548" y="2106630"/>
              <a:ext cx="6902982" cy="1385005"/>
            </a:xfrm>
            <a:prstGeom prst="rect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05F7BB-7592-4CC0-92DC-DE7CCDD9F1F2}"/>
                </a:ext>
              </a:extLst>
            </p:cNvPr>
            <p:cNvSpPr>
              <a:spLocks/>
            </p:cNvSpPr>
            <p:nvPr/>
          </p:nvSpPr>
          <p:spPr>
            <a:xfrm>
              <a:off x="1081549" y="2106628"/>
              <a:ext cx="691342" cy="5212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FEF7F4D-83A4-4B83-B43A-998C445E3DA5}"/>
              </a:ext>
            </a:extLst>
          </p:cNvPr>
          <p:cNvSpPr/>
          <p:nvPr/>
        </p:nvSpPr>
        <p:spPr>
          <a:xfrm>
            <a:off x="2654708" y="5774269"/>
            <a:ext cx="5301459" cy="30507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another use case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E5150B-F26D-4CBA-A60A-A39A64CA49EA}"/>
              </a:ext>
            </a:extLst>
          </p:cNvPr>
          <p:cNvSpPr/>
          <p:nvPr/>
        </p:nvSpPr>
        <p:spPr>
          <a:xfrm>
            <a:off x="246683" y="1899764"/>
            <a:ext cx="1549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fr-FR" sz="1200" b="1" i="1">
                <a:solidFill>
                  <a:srgbClr val="FF0000"/>
                </a:solidFill>
              </a:rPr>
              <a:t>parallel</a:t>
            </a:r>
            <a:r>
              <a:rPr lang="en-US" altLang="fr-FR" sz="1200" i="1">
                <a:solidFill>
                  <a:srgbClr val="FF0000"/>
                </a:solidFill>
              </a:rPr>
              <a:t>: allows modelling sequences occurring in parallel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C03D45-CB15-4434-9FA7-8AECBDA4D232}"/>
              </a:ext>
            </a:extLst>
          </p:cNvPr>
          <p:cNvSpPr/>
          <p:nvPr/>
        </p:nvSpPr>
        <p:spPr>
          <a:xfrm>
            <a:off x="102222" y="3185603"/>
            <a:ext cx="1669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fr-FR" sz="1200" b="1" i="1">
                <a:solidFill>
                  <a:srgbClr val="FF0000"/>
                </a:solidFill>
              </a:rPr>
              <a:t>loop</a:t>
            </a:r>
            <a:r>
              <a:rPr lang="en-US" altLang="fr-FR" sz="1200" i="1">
                <a:solidFill>
                  <a:srgbClr val="FF0000"/>
                </a:solidFill>
              </a:rPr>
              <a:t>: allows modelling repeating sequence depending on a condition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4430610-B8C7-4CE4-A9B4-F119953F63EB}"/>
              </a:ext>
            </a:extLst>
          </p:cNvPr>
          <p:cNvSpPr/>
          <p:nvPr/>
        </p:nvSpPr>
        <p:spPr>
          <a:xfrm>
            <a:off x="124104" y="4406171"/>
            <a:ext cx="15833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fr-FR" sz="1200" b="1" i="1">
                <a:solidFill>
                  <a:srgbClr val="FF0000"/>
                </a:solidFill>
              </a:rPr>
              <a:t>alt</a:t>
            </a:r>
            <a:r>
              <a:rPr lang="en-US" altLang="fr-FR" sz="1200" i="1">
                <a:solidFill>
                  <a:srgbClr val="FF0000"/>
                </a:solidFill>
              </a:rPr>
              <a:t>: allows modelling sequences which execution depends on a condition </a:t>
            </a:r>
          </a:p>
          <a:p>
            <a:pPr algn="ctr"/>
            <a:r>
              <a:rPr lang="en-US" altLang="fr-FR" sz="1200" i="1">
                <a:solidFill>
                  <a:srgbClr val="FF0000"/>
                </a:solidFill>
              </a:rPr>
              <a:t>(if / then / else)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D65F1D-58A7-48F5-BE3D-E408E543AC41}"/>
              </a:ext>
            </a:extLst>
          </p:cNvPr>
          <p:cNvSpPr/>
          <p:nvPr/>
        </p:nvSpPr>
        <p:spPr>
          <a:xfrm>
            <a:off x="231841" y="5674449"/>
            <a:ext cx="135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fr-FR" sz="1200" b="1" i="1">
                <a:solidFill>
                  <a:srgbClr val="FF0000"/>
                </a:solidFill>
              </a:rPr>
              <a:t>ref</a:t>
            </a:r>
            <a:r>
              <a:rPr lang="en-US" altLang="fr-FR" sz="1200" i="1">
                <a:solidFill>
                  <a:srgbClr val="FF0000"/>
                </a:solidFill>
              </a:rPr>
              <a:t>: calls another use case</a:t>
            </a:r>
          </a:p>
        </p:txBody>
      </p:sp>
      <p:sp>
        <p:nvSpPr>
          <p:cNvPr id="69" name="Espace réservé du pied de page 6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70" name="Espace réservé du numéro de diapositive 69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04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148103" y="2917227"/>
            <a:ext cx="6494268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103" y="1370571"/>
            <a:ext cx="7892070" cy="3596552"/>
          </a:xfrm>
        </p:spPr>
        <p:txBody>
          <a:bodyPr/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r>
              <a:rPr lang="en-US" sz="2000" dirty="0"/>
              <a:t>Requirements engineering</a:t>
            </a:r>
          </a:p>
          <a:p>
            <a:r>
              <a:rPr lang="en-US" sz="2000" dirty="0"/>
              <a:t>Functional architecture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486" y="1850641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86" y="2485227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336B6A1A-1A5E-4A88-B6B6-F96E1CCF23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486" y="3001482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486" y="3517738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589486" y="407569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9211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94742-5BDA-4D3F-BA3F-1980D3E9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with stakeholders requirements engineering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3AB8B2-25C2-4464-A410-6A032468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765303F1-E2BC-444B-8B8C-5C431FF8C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500" y="5334878"/>
            <a:ext cx="848841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/>
              <a:t>If needs analyses were properly conducted, no new unidentified lifecycle phase shall be detected further. To </a:t>
            </a:r>
            <a:r>
              <a:rPr lang="en-US" altLang="fr-FR" sz="1600" b="1">
                <a:solidFill>
                  <a:srgbClr val="FF0000"/>
                </a:solidFill>
              </a:rPr>
              <a:t>confirm</a:t>
            </a:r>
            <a:r>
              <a:rPr lang="en-US" altLang="fr-FR" sz="1600" b="1"/>
              <a:t> </a:t>
            </a:r>
            <a:r>
              <a:rPr lang="en-US" altLang="fr-FR" sz="1600"/>
              <a:t>this point, it is however useful </a:t>
            </a:r>
            <a:r>
              <a:rPr lang="en-US" altLang="fr-FR" sz="1600" b="1">
                <a:solidFill>
                  <a:srgbClr val="003399"/>
                </a:solidFill>
              </a:rPr>
              <a:t>to go through each use case</a:t>
            </a:r>
            <a:r>
              <a:rPr lang="en-US" altLang="fr-FR" sz="1600"/>
              <a:t> and to check systematically whether each </a:t>
            </a:r>
            <a:r>
              <a:rPr lang="en-US" altLang="fr-FR" sz="1600" b="1">
                <a:solidFill>
                  <a:srgbClr val="FF0000"/>
                </a:solidFill>
              </a:rPr>
              <a:t>need </a:t>
            </a:r>
            <a:r>
              <a:rPr lang="en-US" altLang="fr-FR" sz="1600"/>
              <a:t>is </a:t>
            </a:r>
            <a:r>
              <a:rPr lang="en-US" altLang="fr-FR" sz="1600" b="1">
                <a:solidFill>
                  <a:srgbClr val="003399"/>
                </a:solidFill>
              </a:rPr>
              <a:t>covered</a:t>
            </a:r>
            <a:r>
              <a:rPr lang="en-US" altLang="fr-FR" sz="1600" b="1"/>
              <a:t> </a:t>
            </a:r>
            <a:r>
              <a:rPr lang="en-US" altLang="fr-FR" sz="1600"/>
              <a:t>by one or several use cases</a:t>
            </a:r>
            <a:r>
              <a:rPr lang="en-US" altLang="fr-FR" sz="1600" b="1"/>
              <a:t>.</a:t>
            </a:r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9527F757-C552-4299-ADC9-3D674553D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660" y="4136075"/>
            <a:ext cx="778075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/>
              <a:t>Use cases</a:t>
            </a:r>
          </a:p>
        </p:txBody>
      </p:sp>
      <p:sp>
        <p:nvSpPr>
          <p:cNvPr id="8" name="Text Box 45">
            <a:extLst>
              <a:ext uri="{FF2B5EF4-FFF2-40B4-BE49-F238E27FC236}">
                <a16:creationId xmlns:a16="http://schemas.microsoft.com/office/drawing/2014/main" id="{587747CD-0269-4D02-9981-B008CC0FE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117" y="3323254"/>
            <a:ext cx="550449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 err="1"/>
              <a:t>Needs</a:t>
            </a:r>
            <a:endParaRPr lang="fr-FR" altLang="fr-FR" sz="1000" i="1"/>
          </a:p>
        </p:txBody>
      </p:sp>
      <p:sp>
        <p:nvSpPr>
          <p:cNvPr id="9" name="Text Box 51">
            <a:extLst>
              <a:ext uri="{FF2B5EF4-FFF2-40B4-BE49-F238E27FC236}">
                <a16:creationId xmlns:a16="http://schemas.microsoft.com/office/drawing/2014/main" id="{9B119C19-D676-411A-8741-C7AF7DE96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400" y="3102494"/>
            <a:ext cx="687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000" i="1" err="1"/>
              <a:t>Covering</a:t>
            </a:r>
            <a:endParaRPr lang="fr-FR" altLang="fr-FR" sz="1000" i="1"/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A52ACE5B-7F84-4BD8-90C8-77F07FF013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31554" y="3421056"/>
            <a:ext cx="998721" cy="52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E86A508D-7815-44F7-BAD0-F4CC25F26E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31554" y="3736657"/>
            <a:ext cx="2015267" cy="7144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3" name="Line 50">
            <a:extLst>
              <a:ext uri="{FF2B5EF4-FFF2-40B4-BE49-F238E27FC236}">
                <a16:creationId xmlns:a16="http://schemas.microsoft.com/office/drawing/2014/main" id="{68FEFC16-3B9A-41E3-8F24-CF2390DF49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9154" y="2530303"/>
            <a:ext cx="2167665" cy="557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4" name="Line 48">
            <a:extLst>
              <a:ext uri="{FF2B5EF4-FFF2-40B4-BE49-F238E27FC236}">
                <a16:creationId xmlns:a16="http://schemas.microsoft.com/office/drawing/2014/main" id="{DFF4E947-12EE-4DDC-81AF-09446C9DD9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1955" y="1543431"/>
            <a:ext cx="2198828" cy="4863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5" name="Line 49">
            <a:extLst>
              <a:ext uri="{FF2B5EF4-FFF2-40B4-BE49-F238E27FC236}">
                <a16:creationId xmlns:a16="http://schemas.microsoft.com/office/drawing/2014/main" id="{DA3DD107-9255-4D8D-8763-F232F536D8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74353" y="2201080"/>
            <a:ext cx="2472467" cy="2507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/>
          <a:p>
            <a:endParaRPr lang="fr-FR"/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E04901DE-C7F3-4654-A1EF-5FE3BECE2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0784" y="1010274"/>
            <a:ext cx="2857403" cy="1136713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 dirty="0">
                <a:solidFill>
                  <a:schemeClr val="bg1"/>
                </a:solidFill>
              </a:rPr>
              <a:t>The </a:t>
            </a:r>
            <a:r>
              <a:rPr lang="en-US" sz="1050" b="1" dirty="0">
                <a:solidFill>
                  <a:schemeClr val="bg1"/>
                </a:solidFill>
              </a:rPr>
              <a:t>Vehicle Services Architect </a:t>
            </a:r>
            <a:r>
              <a:rPr lang="en-US" sz="1050" dirty="0">
                <a:solidFill>
                  <a:schemeClr val="bg1"/>
                </a:solidFill>
              </a:rPr>
              <a:t>shall guarantee the maximum Failure probability in use after 15 years / 240000 km of the hazard ERC4-18 (Inopportune steering of the wheels ) is &lt; 10-X.</a:t>
            </a:r>
            <a:endParaRPr lang="fr-FR" altLang="fr-FR" sz="1050" dirty="0">
              <a:solidFill>
                <a:schemeClr val="bg1"/>
              </a:solidFill>
            </a:endParaRP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5A0F87B7-6FE7-424A-83DB-C8692FA15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823" y="2232510"/>
            <a:ext cx="2860527" cy="7489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The </a:t>
            </a:r>
            <a:r>
              <a:rPr lang="en-US" sz="1050" b="1">
                <a:solidFill>
                  <a:schemeClr val="bg1"/>
                </a:solidFill>
              </a:rPr>
              <a:t>marketing</a:t>
            </a:r>
            <a:r>
              <a:rPr lang="en-US" sz="1050">
                <a:solidFill>
                  <a:schemeClr val="bg1"/>
                </a:solidFill>
              </a:rPr>
              <a:t> imposes a vehicle  overall unit cost below XXX € for all its technical configurations.</a:t>
            </a:r>
            <a:endParaRPr lang="fr-FR" altLang="fr-FR" sz="1050">
              <a:solidFill>
                <a:schemeClr val="bg1"/>
              </a:solidFill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698BBEB7-87D2-466C-808F-C05F5C7EA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823" y="3999414"/>
            <a:ext cx="3015940" cy="942814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The </a:t>
            </a:r>
            <a:r>
              <a:rPr lang="en-US" sz="1050" b="1">
                <a:solidFill>
                  <a:schemeClr val="bg1"/>
                </a:solidFill>
              </a:rPr>
              <a:t>driver</a:t>
            </a:r>
            <a:r>
              <a:rPr lang="en-US" sz="1050">
                <a:solidFill>
                  <a:schemeClr val="bg1"/>
                </a:solidFill>
              </a:rPr>
              <a:t> shall be able to lock/unlock the overall passenger compartment, front &amp; rear with a mark greater than XXX in the "Park" lifecycle phase.</a:t>
            </a:r>
            <a:endParaRPr lang="fr-FR" altLang="fr-FR" sz="1050">
              <a:solidFill>
                <a:schemeClr val="bg1"/>
              </a:solidFill>
            </a:endParaRPr>
          </a:p>
        </p:txBody>
      </p:sp>
      <p:sp>
        <p:nvSpPr>
          <p:cNvPr id="19" name="Text Box 30">
            <a:extLst>
              <a:ext uri="{FF2B5EF4-FFF2-40B4-BE49-F238E27FC236}">
                <a16:creationId xmlns:a16="http://schemas.microsoft.com/office/drawing/2014/main" id="{1703C55B-0441-4244-BF08-0E81FAEED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275" y="3116259"/>
            <a:ext cx="2706590" cy="7489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The </a:t>
            </a:r>
            <a:r>
              <a:rPr lang="en-US" sz="1050" b="1">
                <a:solidFill>
                  <a:schemeClr val="bg1"/>
                </a:solidFill>
              </a:rPr>
              <a:t>regulations</a:t>
            </a:r>
            <a:r>
              <a:rPr lang="en-US" sz="1050">
                <a:solidFill>
                  <a:schemeClr val="bg1"/>
                </a:solidFill>
              </a:rPr>
              <a:t> impose that all vehicles respect the ECE regulation when applicable. </a:t>
            </a:r>
            <a:endParaRPr lang="fr-FR" altLang="fr-FR" sz="1050">
              <a:solidFill>
                <a:schemeClr val="bg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55E9F6D-FF12-464E-A4A2-A0BFF15C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65" y="18421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51F7266-FA33-44CF-839E-59FD7CE3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5" y="19945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BF7C5E8-9B02-4BD7-9953-F553302E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5" y="21469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041A627-00C6-4819-91EF-0AF4B22D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65" y="22993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C047A13-9724-4B26-8176-C2417D6F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65" y="24517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53FDC9A-5291-4CE1-9FFA-788F1CA7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65" y="2604187"/>
            <a:ext cx="2706590" cy="137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Espace réservé du pied de page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80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1949728" y="6602622"/>
            <a:ext cx="5244544" cy="492660"/>
          </a:xfrm>
        </p:spPr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736211" y="2724298"/>
            <a:ext cx="7067642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Exercise support</a:t>
            </a:r>
          </a:p>
        </p:txBody>
      </p:sp>
    </p:spTree>
    <p:extLst>
      <p:ext uri="{BB962C8B-B14F-4D97-AF65-F5344CB8AC3E}">
        <p14:creationId xmlns:p14="http://schemas.microsoft.com/office/powerpoint/2010/main" val="891572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CF340-7B6F-4DC1-AF0B-CC554787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architecture &amp; allocation concept</a:t>
            </a:r>
            <a:br>
              <a:rPr lang="en-US" dirty="0"/>
            </a:br>
            <a:r>
              <a:rPr lang="en-US" b="0" dirty="0"/>
              <a:t>Need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AF6AD-4F46-47FA-A2D2-88E917EA4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A56670DA-08A1-467D-AB5E-5EEA69366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846" y="598037"/>
            <a:ext cx="2066769" cy="1506686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 dirty="0">
                <a:solidFill>
                  <a:schemeClr val="bg1"/>
                </a:solidFill>
              </a:rPr>
              <a:t>The </a:t>
            </a:r>
            <a:r>
              <a:rPr lang="en-US" sz="1050" b="1" dirty="0">
                <a:solidFill>
                  <a:schemeClr val="bg1"/>
                </a:solidFill>
              </a:rPr>
              <a:t>Vehicle Services Architect </a:t>
            </a:r>
            <a:r>
              <a:rPr lang="en-US" sz="1050" dirty="0">
                <a:solidFill>
                  <a:schemeClr val="bg1"/>
                </a:solidFill>
              </a:rPr>
              <a:t>shall guarantee that  the maximum failure probability of the hazard ERC4-18 (Inopportune steering of the wheels ) is &lt; 10-X after 15 years / 240,000 km</a:t>
            </a:r>
            <a:endParaRPr lang="fr-FR" altLang="fr-FR" sz="1050" dirty="0">
              <a:solidFill>
                <a:schemeClr val="bg1"/>
              </a:solidFill>
            </a:endParaRP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DAAAD078-5919-4C15-B97F-3ED6A7E9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170" y="2889256"/>
            <a:ext cx="2436321" cy="757956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The </a:t>
            </a:r>
            <a:r>
              <a:rPr lang="en-US" sz="1050" b="1">
                <a:solidFill>
                  <a:schemeClr val="bg1"/>
                </a:solidFill>
              </a:rPr>
              <a:t>marketing</a:t>
            </a:r>
            <a:r>
              <a:rPr lang="en-US" sz="1050">
                <a:solidFill>
                  <a:schemeClr val="bg1"/>
                </a:solidFill>
              </a:rPr>
              <a:t> imposes a vehicle  overall unitary cost below XXX € 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in any configuration.</a:t>
            </a:r>
            <a:endParaRPr lang="en-US" altLang="fr-FR" sz="1050">
              <a:solidFill>
                <a:schemeClr val="bg1"/>
              </a:solidFill>
            </a:endParaRP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8C8D0E0F-12AB-43BB-B601-54665CD94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93" y="4153821"/>
            <a:ext cx="2536965" cy="942814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>
                <a:solidFill>
                  <a:schemeClr val="bg1"/>
                </a:solidFill>
              </a:rPr>
              <a:t>The </a:t>
            </a:r>
            <a:r>
              <a:rPr lang="en-US" sz="1050" b="1">
                <a:solidFill>
                  <a:schemeClr val="bg1"/>
                </a:solidFill>
              </a:rPr>
              <a:t>driver</a:t>
            </a:r>
            <a:r>
              <a:rPr lang="en-US" sz="1050">
                <a:solidFill>
                  <a:schemeClr val="bg1"/>
                </a:solidFill>
              </a:rPr>
              <a:t> shall be able to lock/unlock the overall passenger compartment, front &amp; rear with an efficiency greater than XXX in the "Park" lifecycle phase.</a:t>
            </a:r>
            <a:endParaRPr lang="fr-FR" altLang="fr-FR" sz="1050">
              <a:solidFill>
                <a:schemeClr val="bg1"/>
              </a:solidFill>
            </a:endParaRPr>
          </a:p>
        </p:txBody>
      </p:sp>
      <p:sp>
        <p:nvSpPr>
          <p:cNvPr id="9" name="Text Box 30">
            <a:extLst>
              <a:ext uri="{FF2B5EF4-FFF2-40B4-BE49-F238E27FC236}">
                <a16:creationId xmlns:a16="http://schemas.microsoft.com/office/drawing/2014/main" id="{EFCD9297-8D11-49C9-888A-C3D32640A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308" y="4892969"/>
            <a:ext cx="2706590" cy="7489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50" b="1">
                <a:solidFill>
                  <a:schemeClr val="bg1"/>
                </a:solidFill>
              </a:rPr>
              <a:t>Regulations</a:t>
            </a:r>
            <a:r>
              <a:rPr lang="en-US" sz="1050">
                <a:solidFill>
                  <a:schemeClr val="bg1"/>
                </a:solidFill>
              </a:rPr>
              <a:t> impose that all vehicles respect the ECE regulation when applicable. </a:t>
            </a:r>
            <a:endParaRPr lang="fr-FR" altLang="fr-FR" sz="1050">
              <a:solidFill>
                <a:schemeClr val="bg1"/>
              </a:solidFill>
            </a:endParaRPr>
          </a:p>
        </p:txBody>
      </p:sp>
      <p:sp>
        <p:nvSpPr>
          <p:cNvPr id="10" name="Rectangle à coins arrondis 106">
            <a:extLst>
              <a:ext uri="{FF2B5EF4-FFF2-40B4-BE49-F238E27FC236}">
                <a16:creationId xmlns:a16="http://schemas.microsoft.com/office/drawing/2014/main" id="{3E880D71-E244-42C2-A965-E2E5B91EE70C}"/>
              </a:ext>
            </a:extLst>
          </p:cNvPr>
          <p:cNvSpPr/>
          <p:nvPr/>
        </p:nvSpPr>
        <p:spPr>
          <a:xfrm>
            <a:off x="850026" y="1637452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and maintenance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à coins arrondis 107">
            <a:extLst>
              <a:ext uri="{FF2B5EF4-FFF2-40B4-BE49-F238E27FC236}">
                <a16:creationId xmlns:a16="http://schemas.microsoft.com/office/drawing/2014/main" id="{931011D3-5F46-481F-8A14-B91649AB0EB3}"/>
              </a:ext>
            </a:extLst>
          </p:cNvPr>
          <p:cNvSpPr/>
          <p:nvPr/>
        </p:nvSpPr>
        <p:spPr>
          <a:xfrm>
            <a:off x="674755" y="3509882"/>
            <a:ext cx="140679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à coins arrondis 108">
            <a:extLst>
              <a:ext uri="{FF2B5EF4-FFF2-40B4-BE49-F238E27FC236}">
                <a16:creationId xmlns:a16="http://schemas.microsoft.com/office/drawing/2014/main" id="{53C005D5-15BB-442A-B29F-921931024F50}"/>
              </a:ext>
            </a:extLst>
          </p:cNvPr>
          <p:cNvSpPr/>
          <p:nvPr/>
        </p:nvSpPr>
        <p:spPr>
          <a:xfrm>
            <a:off x="3266140" y="4706546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sources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à coins arrondis 109">
            <a:extLst>
              <a:ext uri="{FF2B5EF4-FFF2-40B4-BE49-F238E27FC236}">
                <a16:creationId xmlns:a16="http://schemas.microsoft.com/office/drawing/2014/main" id="{ADED2D94-9FD7-438E-A079-FBAF3253BB47}"/>
              </a:ext>
            </a:extLst>
          </p:cNvPr>
          <p:cNvSpPr/>
          <p:nvPr/>
        </p:nvSpPr>
        <p:spPr>
          <a:xfrm>
            <a:off x="3842388" y="1386176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System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à coins arrondis 110">
            <a:extLst>
              <a:ext uri="{FF2B5EF4-FFF2-40B4-BE49-F238E27FC236}">
                <a16:creationId xmlns:a16="http://schemas.microsoft.com/office/drawing/2014/main" id="{4B021628-DDA0-4B79-A54F-5C0030EE0461}"/>
              </a:ext>
            </a:extLst>
          </p:cNvPr>
          <p:cNvSpPr/>
          <p:nvPr/>
        </p:nvSpPr>
        <p:spPr>
          <a:xfrm>
            <a:off x="6866540" y="2311715"/>
            <a:ext cx="1440160" cy="50255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à coins arrondis 111">
            <a:extLst>
              <a:ext uri="{FF2B5EF4-FFF2-40B4-BE49-F238E27FC236}">
                <a16:creationId xmlns:a16="http://schemas.microsoft.com/office/drawing/2014/main" id="{84E59747-FCC8-44E4-A7F6-E7797EAA8E07}"/>
              </a:ext>
            </a:extLst>
          </p:cNvPr>
          <p:cNvSpPr/>
          <p:nvPr/>
        </p:nvSpPr>
        <p:spPr>
          <a:xfrm>
            <a:off x="6650516" y="4020805"/>
            <a:ext cx="1453876" cy="8273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 and Regulations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à coins arrondis 105">
            <a:extLst>
              <a:ext uri="{FF2B5EF4-FFF2-40B4-BE49-F238E27FC236}">
                <a16:creationId xmlns:a16="http://schemas.microsoft.com/office/drawing/2014/main" id="{636BA856-8BB5-4E03-A11C-89EA1DCE627D}"/>
              </a:ext>
            </a:extLst>
          </p:cNvPr>
          <p:cNvSpPr/>
          <p:nvPr/>
        </p:nvSpPr>
        <p:spPr>
          <a:xfrm>
            <a:off x="3554172" y="2847211"/>
            <a:ext cx="2016224" cy="1152128"/>
          </a:xfrm>
          <a:prstGeom prst="roundRect">
            <a:avLst>
              <a:gd name="adj" fmla="val 5477"/>
            </a:avLst>
          </a:prstGeom>
          <a:solidFill>
            <a:srgbClr val="0033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Vehicle system</a:t>
            </a:r>
          </a:p>
        </p:txBody>
      </p:sp>
      <p:cxnSp>
        <p:nvCxnSpPr>
          <p:cNvPr id="17" name="Connecteur en arc 112">
            <a:extLst>
              <a:ext uri="{FF2B5EF4-FFF2-40B4-BE49-F238E27FC236}">
                <a16:creationId xmlns:a16="http://schemas.microsoft.com/office/drawing/2014/main" id="{02B2C1EB-80EA-4FDC-95C6-4D59E6EC6147}"/>
              </a:ext>
            </a:extLst>
          </p:cNvPr>
          <p:cNvCxnSpPr>
            <a:stCxn id="11" idx="3"/>
          </p:cNvCxnSpPr>
          <p:nvPr/>
        </p:nvCxnSpPr>
        <p:spPr>
          <a:xfrm flipV="1">
            <a:off x="2081545" y="3555008"/>
            <a:ext cx="1472627" cy="206150"/>
          </a:xfrm>
          <a:prstGeom prst="curved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rc 113">
            <a:extLst>
              <a:ext uri="{FF2B5EF4-FFF2-40B4-BE49-F238E27FC236}">
                <a16:creationId xmlns:a16="http://schemas.microsoft.com/office/drawing/2014/main" id="{F1B2B7E3-ADB9-47EB-A485-A6E51615D614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2290186" y="1888728"/>
            <a:ext cx="1263986" cy="1534547"/>
          </a:xfrm>
          <a:prstGeom prst="curvedConnector3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rc 114">
            <a:extLst>
              <a:ext uri="{FF2B5EF4-FFF2-40B4-BE49-F238E27FC236}">
                <a16:creationId xmlns:a16="http://schemas.microsoft.com/office/drawing/2014/main" id="{78CC41BB-D907-4DC0-98A1-AB2A6074DDA1}"/>
              </a:ext>
            </a:extLst>
          </p:cNvPr>
          <p:cNvCxnSpPr>
            <a:stCxn id="12" idx="0"/>
            <a:endCxn id="16" idx="2"/>
          </p:cNvCxnSpPr>
          <p:nvPr/>
        </p:nvCxnSpPr>
        <p:spPr>
          <a:xfrm rot="5400000" flipH="1" flipV="1">
            <a:off x="3920649" y="4064911"/>
            <a:ext cx="707207" cy="576064"/>
          </a:xfrm>
          <a:prstGeom prst="curved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15">
            <a:extLst>
              <a:ext uri="{FF2B5EF4-FFF2-40B4-BE49-F238E27FC236}">
                <a16:creationId xmlns:a16="http://schemas.microsoft.com/office/drawing/2014/main" id="{9FCCBFEF-B8D6-4787-850E-6FA60EC98DC0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rot="5400000">
            <a:off x="4083135" y="2367877"/>
            <a:ext cx="958483" cy="1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rc 116">
            <a:extLst>
              <a:ext uri="{FF2B5EF4-FFF2-40B4-BE49-F238E27FC236}">
                <a16:creationId xmlns:a16="http://schemas.microsoft.com/office/drawing/2014/main" id="{37C05EC5-7DC2-4217-8543-FD4F4667FAF5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rot="10800000">
            <a:off x="5570396" y="3423275"/>
            <a:ext cx="1080120" cy="10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117">
            <a:extLst>
              <a:ext uri="{FF2B5EF4-FFF2-40B4-BE49-F238E27FC236}">
                <a16:creationId xmlns:a16="http://schemas.microsoft.com/office/drawing/2014/main" id="{985F6491-C3EE-4BF2-97C0-84BD661EBAC9}"/>
              </a:ext>
            </a:extLst>
          </p:cNvPr>
          <p:cNvCxnSpPr>
            <a:stCxn id="14" idx="1"/>
            <a:endCxn id="16" idx="3"/>
          </p:cNvCxnSpPr>
          <p:nvPr/>
        </p:nvCxnSpPr>
        <p:spPr>
          <a:xfrm rot="10800000" flipV="1">
            <a:off x="5570396" y="2562991"/>
            <a:ext cx="1296144" cy="860284"/>
          </a:xfrm>
          <a:prstGeom prst="curved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E65C9E1-193B-442E-BA79-25481D60219C}"/>
              </a:ext>
            </a:extLst>
          </p:cNvPr>
          <p:cNvSpPr txBox="1"/>
          <p:nvPr/>
        </p:nvSpPr>
        <p:spPr>
          <a:xfrm>
            <a:off x="742473" y="1103858"/>
            <a:ext cx="1061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>
                <a:cs typeface="Arial" panose="020B0604020202020204" pitchFamily="34" charset="0"/>
              </a:rPr>
              <a:t>Stakeholder</a:t>
            </a:r>
          </a:p>
        </p:txBody>
      </p:sp>
      <p:grpSp>
        <p:nvGrpSpPr>
          <p:cNvPr id="24" name="Group 83">
            <a:extLst>
              <a:ext uri="{FF2B5EF4-FFF2-40B4-BE49-F238E27FC236}">
                <a16:creationId xmlns:a16="http://schemas.microsoft.com/office/drawing/2014/main" id="{73E7521F-0230-4E97-8DEC-D897239BA98C}"/>
              </a:ext>
            </a:extLst>
          </p:cNvPr>
          <p:cNvGrpSpPr>
            <a:grpSpLocks/>
          </p:cNvGrpSpPr>
          <p:nvPr/>
        </p:nvGrpSpPr>
        <p:grpSpPr bwMode="auto">
          <a:xfrm>
            <a:off x="2016101" y="2014044"/>
            <a:ext cx="392113" cy="360362"/>
            <a:chOff x="1920" y="2688"/>
            <a:chExt cx="240" cy="240"/>
          </a:xfrm>
        </p:grpSpPr>
        <p:sp>
          <p:nvSpPr>
            <p:cNvPr id="25" name="Oval 84">
              <a:extLst>
                <a:ext uri="{FF2B5EF4-FFF2-40B4-BE49-F238E27FC236}">
                  <a16:creationId xmlns:a16="http://schemas.microsoft.com/office/drawing/2014/main" id="{1BE5CC0E-3CBB-4A75-AD38-43C4174A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26" name="Oval 85">
              <a:extLst>
                <a:ext uri="{FF2B5EF4-FFF2-40B4-BE49-F238E27FC236}">
                  <a16:creationId xmlns:a16="http://schemas.microsoft.com/office/drawing/2014/main" id="{216A0C22-62FA-44ED-938F-E6A7A77A1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27" name="Picture 86">
              <a:extLst>
                <a:ext uri="{FF2B5EF4-FFF2-40B4-BE49-F238E27FC236}">
                  <a16:creationId xmlns:a16="http://schemas.microsoft.com/office/drawing/2014/main" id="{3F413AC8-5B49-43DA-BF91-35A085C95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83">
            <a:extLst>
              <a:ext uri="{FF2B5EF4-FFF2-40B4-BE49-F238E27FC236}">
                <a16:creationId xmlns:a16="http://schemas.microsoft.com/office/drawing/2014/main" id="{8E6FC007-43D2-4BBB-B7E0-2D7265AD2922}"/>
              </a:ext>
            </a:extLst>
          </p:cNvPr>
          <p:cNvGrpSpPr>
            <a:grpSpLocks/>
          </p:cNvGrpSpPr>
          <p:nvPr/>
        </p:nvGrpSpPr>
        <p:grpSpPr bwMode="auto">
          <a:xfrm>
            <a:off x="434862" y="1062928"/>
            <a:ext cx="392113" cy="360362"/>
            <a:chOff x="1920" y="2688"/>
            <a:chExt cx="240" cy="240"/>
          </a:xfrm>
        </p:grpSpPr>
        <p:sp>
          <p:nvSpPr>
            <p:cNvPr id="29" name="Oval 84">
              <a:extLst>
                <a:ext uri="{FF2B5EF4-FFF2-40B4-BE49-F238E27FC236}">
                  <a16:creationId xmlns:a16="http://schemas.microsoft.com/office/drawing/2014/main" id="{8342BA07-1C5A-473F-9DEC-43F3C44FB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30" name="Oval 85">
              <a:extLst>
                <a:ext uri="{FF2B5EF4-FFF2-40B4-BE49-F238E27FC236}">
                  <a16:creationId xmlns:a16="http://schemas.microsoft.com/office/drawing/2014/main" id="{05A20EDC-FE4F-4B65-A80E-63AC5A665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31" name="Picture 86">
              <a:extLst>
                <a:ext uri="{FF2B5EF4-FFF2-40B4-BE49-F238E27FC236}">
                  <a16:creationId xmlns:a16="http://schemas.microsoft.com/office/drawing/2014/main" id="{4D519251-3DB1-4773-A433-69381DDD8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83">
            <a:extLst>
              <a:ext uri="{FF2B5EF4-FFF2-40B4-BE49-F238E27FC236}">
                <a16:creationId xmlns:a16="http://schemas.microsoft.com/office/drawing/2014/main" id="{8973A0A6-B50E-49CC-989F-F97B9E48159B}"/>
              </a:ext>
            </a:extLst>
          </p:cNvPr>
          <p:cNvGrpSpPr>
            <a:grpSpLocks/>
          </p:cNvGrpSpPr>
          <p:nvPr/>
        </p:nvGrpSpPr>
        <p:grpSpPr bwMode="auto">
          <a:xfrm>
            <a:off x="4562284" y="4812109"/>
            <a:ext cx="392113" cy="360362"/>
            <a:chOff x="1920" y="2688"/>
            <a:chExt cx="240" cy="240"/>
          </a:xfrm>
        </p:grpSpPr>
        <p:sp>
          <p:nvSpPr>
            <p:cNvPr id="33" name="Oval 84">
              <a:extLst>
                <a:ext uri="{FF2B5EF4-FFF2-40B4-BE49-F238E27FC236}">
                  <a16:creationId xmlns:a16="http://schemas.microsoft.com/office/drawing/2014/main" id="{E440E73B-CEDB-4178-9871-9AE77D8B4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34" name="Oval 85">
              <a:extLst>
                <a:ext uri="{FF2B5EF4-FFF2-40B4-BE49-F238E27FC236}">
                  <a16:creationId xmlns:a16="http://schemas.microsoft.com/office/drawing/2014/main" id="{7F154921-B14A-4354-81F9-01F8F9F28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35" name="Picture 86">
              <a:extLst>
                <a:ext uri="{FF2B5EF4-FFF2-40B4-BE49-F238E27FC236}">
                  <a16:creationId xmlns:a16="http://schemas.microsoft.com/office/drawing/2014/main" id="{0D68AB27-2DB1-4D95-BE9F-1495EBC1A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83">
            <a:extLst>
              <a:ext uri="{FF2B5EF4-FFF2-40B4-BE49-F238E27FC236}">
                <a16:creationId xmlns:a16="http://schemas.microsoft.com/office/drawing/2014/main" id="{0EB0B0C1-3042-411E-9549-87213B340EBE}"/>
              </a:ext>
            </a:extLst>
          </p:cNvPr>
          <p:cNvGrpSpPr>
            <a:grpSpLocks/>
          </p:cNvGrpSpPr>
          <p:nvPr/>
        </p:nvGrpSpPr>
        <p:grpSpPr bwMode="auto">
          <a:xfrm>
            <a:off x="1192960" y="3832046"/>
            <a:ext cx="392113" cy="360362"/>
            <a:chOff x="1920" y="2688"/>
            <a:chExt cx="240" cy="240"/>
          </a:xfrm>
        </p:grpSpPr>
        <p:sp>
          <p:nvSpPr>
            <p:cNvPr id="37" name="Oval 84">
              <a:extLst>
                <a:ext uri="{FF2B5EF4-FFF2-40B4-BE49-F238E27FC236}">
                  <a16:creationId xmlns:a16="http://schemas.microsoft.com/office/drawing/2014/main" id="{98822647-93E3-48A5-97FC-5135AFB3B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38" name="Oval 85">
              <a:extLst>
                <a:ext uri="{FF2B5EF4-FFF2-40B4-BE49-F238E27FC236}">
                  <a16:creationId xmlns:a16="http://schemas.microsoft.com/office/drawing/2014/main" id="{E784A594-89AD-45D1-A4FA-90D682F94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39" name="Picture 86">
              <a:extLst>
                <a:ext uri="{FF2B5EF4-FFF2-40B4-BE49-F238E27FC236}">
                  <a16:creationId xmlns:a16="http://schemas.microsoft.com/office/drawing/2014/main" id="{43D16F68-B0AB-435A-AF67-619B90137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83">
            <a:extLst>
              <a:ext uri="{FF2B5EF4-FFF2-40B4-BE49-F238E27FC236}">
                <a16:creationId xmlns:a16="http://schemas.microsoft.com/office/drawing/2014/main" id="{8290839F-4E86-457C-B322-CFFF99BC40C0}"/>
              </a:ext>
            </a:extLst>
          </p:cNvPr>
          <p:cNvGrpSpPr>
            <a:grpSpLocks/>
          </p:cNvGrpSpPr>
          <p:nvPr/>
        </p:nvGrpSpPr>
        <p:grpSpPr bwMode="auto">
          <a:xfrm>
            <a:off x="5138412" y="1457271"/>
            <a:ext cx="392113" cy="360362"/>
            <a:chOff x="1920" y="2688"/>
            <a:chExt cx="240" cy="240"/>
          </a:xfrm>
        </p:grpSpPr>
        <p:sp>
          <p:nvSpPr>
            <p:cNvPr id="41" name="Oval 84">
              <a:extLst>
                <a:ext uri="{FF2B5EF4-FFF2-40B4-BE49-F238E27FC236}">
                  <a16:creationId xmlns:a16="http://schemas.microsoft.com/office/drawing/2014/main" id="{DA0BFFFB-5180-4411-B5F3-E7F48B216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42" name="Oval 85">
              <a:extLst>
                <a:ext uri="{FF2B5EF4-FFF2-40B4-BE49-F238E27FC236}">
                  <a16:creationId xmlns:a16="http://schemas.microsoft.com/office/drawing/2014/main" id="{15F3F400-7B40-4FA0-9F13-4097DA3E4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43" name="Picture 86">
              <a:extLst>
                <a:ext uri="{FF2B5EF4-FFF2-40B4-BE49-F238E27FC236}">
                  <a16:creationId xmlns:a16="http://schemas.microsoft.com/office/drawing/2014/main" id="{31D32EAC-0B89-4AD8-969C-15AFA248D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83">
            <a:extLst>
              <a:ext uri="{FF2B5EF4-FFF2-40B4-BE49-F238E27FC236}">
                <a16:creationId xmlns:a16="http://schemas.microsoft.com/office/drawing/2014/main" id="{7FBFCB26-0615-47C7-B1F7-2CEAB9345625}"/>
              </a:ext>
            </a:extLst>
          </p:cNvPr>
          <p:cNvGrpSpPr>
            <a:grpSpLocks/>
          </p:cNvGrpSpPr>
          <p:nvPr/>
        </p:nvGrpSpPr>
        <p:grpSpPr bwMode="auto">
          <a:xfrm>
            <a:off x="7908334" y="2659612"/>
            <a:ext cx="392113" cy="360362"/>
            <a:chOff x="1920" y="2688"/>
            <a:chExt cx="240" cy="240"/>
          </a:xfrm>
        </p:grpSpPr>
        <p:sp>
          <p:nvSpPr>
            <p:cNvPr id="45" name="Oval 84">
              <a:extLst>
                <a:ext uri="{FF2B5EF4-FFF2-40B4-BE49-F238E27FC236}">
                  <a16:creationId xmlns:a16="http://schemas.microsoft.com/office/drawing/2014/main" id="{209E23D1-F771-425B-B604-397588FCB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46" name="Oval 85">
              <a:extLst>
                <a:ext uri="{FF2B5EF4-FFF2-40B4-BE49-F238E27FC236}">
                  <a16:creationId xmlns:a16="http://schemas.microsoft.com/office/drawing/2014/main" id="{03E701A0-3887-46B1-99CE-C76A21DE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47" name="Picture 86">
              <a:extLst>
                <a:ext uri="{FF2B5EF4-FFF2-40B4-BE49-F238E27FC236}">
                  <a16:creationId xmlns:a16="http://schemas.microsoft.com/office/drawing/2014/main" id="{693B8AAB-DE0C-4417-BF8D-CBDD18B4C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83">
            <a:extLst>
              <a:ext uri="{FF2B5EF4-FFF2-40B4-BE49-F238E27FC236}">
                <a16:creationId xmlns:a16="http://schemas.microsoft.com/office/drawing/2014/main" id="{CF3EA8AD-4040-4533-9C79-3CE01F20428C}"/>
              </a:ext>
            </a:extLst>
          </p:cNvPr>
          <p:cNvGrpSpPr>
            <a:grpSpLocks/>
          </p:cNvGrpSpPr>
          <p:nvPr/>
        </p:nvGrpSpPr>
        <p:grpSpPr bwMode="auto">
          <a:xfrm>
            <a:off x="7908335" y="4667964"/>
            <a:ext cx="392113" cy="360362"/>
            <a:chOff x="1920" y="2688"/>
            <a:chExt cx="240" cy="240"/>
          </a:xfrm>
        </p:grpSpPr>
        <p:sp>
          <p:nvSpPr>
            <p:cNvPr id="49" name="Oval 84">
              <a:extLst>
                <a:ext uri="{FF2B5EF4-FFF2-40B4-BE49-F238E27FC236}">
                  <a16:creationId xmlns:a16="http://schemas.microsoft.com/office/drawing/2014/main" id="{18AACA69-448F-4B08-8367-68DCA73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688"/>
              <a:ext cx="240" cy="2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sp>
          <p:nvSpPr>
            <p:cNvPr id="50" name="Oval 85">
              <a:extLst>
                <a:ext uri="{FF2B5EF4-FFF2-40B4-BE49-F238E27FC236}">
                  <a16:creationId xmlns:a16="http://schemas.microsoft.com/office/drawing/2014/main" id="{CFA2E369-743C-4E8F-A3A6-A3F250148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712"/>
              <a:ext cx="193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fr-FR" altLang="fr-FR" sz="900">
                <a:solidFill>
                  <a:srgbClr val="000000"/>
                </a:solidFill>
              </a:endParaRPr>
            </a:p>
          </p:txBody>
        </p:sp>
        <p:pic>
          <p:nvPicPr>
            <p:cNvPr id="51" name="Picture 86">
              <a:extLst>
                <a:ext uri="{FF2B5EF4-FFF2-40B4-BE49-F238E27FC236}">
                  <a16:creationId xmlns:a16="http://schemas.microsoft.com/office/drawing/2014/main" id="{7AC9A233-DADD-4D7A-8A56-FCA7FD20B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2729"/>
              <a:ext cx="7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91CD97B3-7611-45B7-BE95-109AAD74F30B}"/>
              </a:ext>
            </a:extLst>
          </p:cNvPr>
          <p:cNvSpPr>
            <a:spLocks/>
          </p:cNvSpPr>
          <p:nvPr/>
        </p:nvSpPr>
        <p:spPr bwMode="auto">
          <a:xfrm>
            <a:off x="767556" y="5803143"/>
            <a:ext cx="76088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EF2B2F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E1B8D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fr-FR" sz="1600"/>
              <a:t>A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FF0000"/>
                </a:solidFill>
              </a:rPr>
              <a:t>need </a:t>
            </a:r>
            <a:r>
              <a:rPr lang="en-US" altLang="fr-FR" sz="1600"/>
              <a:t>relative to a </a:t>
            </a:r>
            <a:r>
              <a:rPr lang="en-US" altLang="fr-FR" sz="1600" b="1">
                <a:solidFill>
                  <a:srgbClr val="993366"/>
                </a:solidFill>
              </a:rPr>
              <a:t>system </a:t>
            </a:r>
            <a:r>
              <a:rPr lang="en-US" altLang="fr-FR" sz="1600"/>
              <a:t>is an </a:t>
            </a:r>
            <a:r>
              <a:rPr lang="en-US" altLang="fr-FR" sz="1600" b="1">
                <a:solidFill>
                  <a:srgbClr val="FF0000"/>
                </a:solidFill>
              </a:rPr>
              <a:t>expected</a:t>
            </a:r>
            <a:r>
              <a:rPr lang="en-US" altLang="fr-FR" sz="1600" b="1">
                <a:solidFill>
                  <a:srgbClr val="CC6600"/>
                </a:solidFill>
              </a:rPr>
              <a:t> </a:t>
            </a:r>
            <a:r>
              <a:rPr lang="en-US" altLang="fr-FR" sz="1600"/>
              <a:t>or </a:t>
            </a:r>
            <a:r>
              <a:rPr lang="en-US" altLang="fr-FR" sz="1600" b="1">
                <a:solidFill>
                  <a:srgbClr val="FF0000"/>
                </a:solidFill>
              </a:rPr>
              <a:t>imposed property </a:t>
            </a:r>
            <a:r>
              <a:rPr lang="en-US" altLang="fr-FR" sz="1600"/>
              <a:t>by</a:t>
            </a:r>
            <a:r>
              <a:rPr lang="en-US" altLang="fr-FR" sz="1600" b="1"/>
              <a:t> </a:t>
            </a:r>
            <a:r>
              <a:rPr lang="en-US" altLang="fr-FR" sz="1600" b="1">
                <a:solidFill>
                  <a:srgbClr val="003399"/>
                </a:solidFill>
                <a:cs typeface="Arial" panose="020B0604020202020204" pitchFamily="34" charset="0"/>
              </a:rPr>
              <a:t>one or more external systems </a:t>
            </a:r>
            <a:r>
              <a:rPr lang="en-US" altLang="fr-FR" sz="1600"/>
              <a:t>of its environment that has a impact on the </a:t>
            </a:r>
            <a:r>
              <a:rPr lang="en-US" altLang="fr-FR" sz="1600" b="1">
                <a:solidFill>
                  <a:srgbClr val="993366"/>
                </a:solidFill>
              </a:rPr>
              <a:t>system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54" name="Espace réservé du numéro de diapositive 53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477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09022-6E56-400B-8D71-2F3EC4C9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architecture – Step 2: </a:t>
            </a:r>
            <a:r>
              <a:rPr lang="en-US" dirty="0"/>
              <a:t>capture and formalize the needs</a:t>
            </a:r>
            <a:br>
              <a:rPr lang="en-US" dirty="0"/>
            </a:br>
            <a:r>
              <a:rPr lang="en-US" b="0" dirty="0"/>
              <a:t>Automotive illustration – Examples of needs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E1EC1-E8ED-4DF3-9415-415420785F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2AA79948-918F-44CD-818B-66D7E5187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00" y="3086728"/>
            <a:ext cx="7920000" cy="3888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200" dirty="0">
                <a:solidFill>
                  <a:schemeClr val="bg1"/>
                </a:solidFill>
              </a:rPr>
              <a:t>The </a:t>
            </a:r>
            <a:r>
              <a:rPr lang="en-US" sz="1200" b="1" dirty="0">
                <a:solidFill>
                  <a:schemeClr val="bg1"/>
                </a:solidFill>
              </a:rPr>
              <a:t>regulation</a:t>
            </a:r>
            <a:r>
              <a:rPr lang="en-US" sz="1200" dirty="0">
                <a:solidFill>
                  <a:schemeClr val="bg1"/>
                </a:solidFill>
              </a:rPr>
              <a:t> imposes all vehicles to respect the UNECE regulation in all phases </a:t>
            </a:r>
            <a:endParaRPr lang="en-US" altLang="fr-FR" sz="1200" dirty="0">
              <a:solidFill>
                <a:schemeClr val="bg1"/>
              </a:solidFill>
            </a:endParaRP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94A5D37F-F782-43ED-874E-4BF7B561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00" y="4755149"/>
            <a:ext cx="7920000" cy="368491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200" dirty="0">
                <a:solidFill>
                  <a:schemeClr val="bg1"/>
                </a:solidFill>
              </a:rPr>
              <a:t>The </a:t>
            </a:r>
            <a:r>
              <a:rPr lang="en-US" sz="1200" b="1" dirty="0">
                <a:solidFill>
                  <a:schemeClr val="bg1"/>
                </a:solidFill>
              </a:rPr>
              <a:t>marketing</a:t>
            </a:r>
            <a:r>
              <a:rPr lang="en-US" sz="1200" dirty="0">
                <a:solidFill>
                  <a:schemeClr val="bg1"/>
                </a:solidFill>
              </a:rPr>
              <a:t> imposes a vehicle overall unitary cost below XXX € in manufacturing phase</a:t>
            </a:r>
            <a:endParaRPr lang="en-US" altLang="fr-FR" sz="1200" dirty="0">
              <a:solidFill>
                <a:schemeClr val="bg1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C738A1FC-AE06-4737-AB70-D48EB313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058" y="5929201"/>
            <a:ext cx="666388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4572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7713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954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5725" lvl="1" indent="0" algn="ctr" eaLnBrk="1" hangingPunct="1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110000"/>
              <a:tabLst>
                <a:tab pos="358775" algn="l"/>
              </a:tabLst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examples of needs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expressed at vehicle system level that might impact the Integrated Cooling Module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6A0D02-2639-41FA-8C96-3A09B49A8CDC}"/>
              </a:ext>
            </a:extLst>
          </p:cNvPr>
          <p:cNvSpPr/>
          <p:nvPr/>
        </p:nvSpPr>
        <p:spPr>
          <a:xfrm>
            <a:off x="612000" y="954784"/>
            <a:ext cx="7920000" cy="6104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plant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imposes that the whole vehicle shall be assembled with respect to safety rules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XXXX and YYYY in mounting phase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CB345-945D-4CC4-9C6B-6BAA8FC50E8F}"/>
              </a:ext>
            </a:extLst>
          </p:cNvPr>
          <p:cNvSpPr/>
          <p:nvPr/>
        </p:nvSpPr>
        <p:spPr>
          <a:xfrm>
            <a:off x="612000" y="1665432"/>
            <a:ext cx="7920000" cy="6104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</a:rPr>
              <a:t>user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 shall be able to operate the vehicle in Europe, Russia and China in transition to use phase and operating phase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D4F3B-AB70-48F7-B75D-63D1F40F328D}"/>
              </a:ext>
            </a:extLst>
          </p:cNvPr>
          <p:cNvSpPr/>
          <p:nvPr/>
        </p:nvSpPr>
        <p:spPr>
          <a:xfrm>
            <a:off x="612000" y="4044501"/>
            <a:ext cx="7920000" cy="6104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</a:rPr>
              <a:t>marketing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 shall be able to demonstrate a cabin heating efficiency with a mark of 7 (see referential XXX) in operating phase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332F39-2BB4-4E03-AFAA-138815BC5F64}"/>
              </a:ext>
            </a:extLst>
          </p:cNvPr>
          <p:cNvSpPr/>
          <p:nvPr/>
        </p:nvSpPr>
        <p:spPr>
          <a:xfrm>
            <a:off x="612000" y="2384318"/>
            <a:ext cx="7920000" cy="6104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owner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shall be able to use the vehicle with a failure probability of 10</a:t>
            </a:r>
            <a:r>
              <a:rPr lang="en-US" sz="12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-x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after 15 years / 240 000 km in operating phase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0A90-C3F2-4876-BF16-F87DF915DA8C}"/>
              </a:ext>
            </a:extLst>
          </p:cNvPr>
          <p:cNvSpPr/>
          <p:nvPr/>
        </p:nvSpPr>
        <p:spPr>
          <a:xfrm>
            <a:off x="612000" y="3555452"/>
            <a:ext cx="7920000" cy="388816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</a:rPr>
              <a:t>Euro NCAP 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shall be able to deliver a mark of 4/5 at crash tests in design phase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8B4C0-260D-4211-ACF0-3B88EB58A971}"/>
              </a:ext>
            </a:extLst>
          </p:cNvPr>
          <p:cNvSpPr/>
          <p:nvPr/>
        </p:nvSpPr>
        <p:spPr>
          <a:xfrm>
            <a:off x="611949" y="5223870"/>
            <a:ext cx="7920103" cy="61041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wrap="square" lIns="90000" tIns="82800" rIns="90000" bIns="82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Groupe PSA strategy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imposes the powertrain to reach the performances mentioned in the roadmap XXX, in design phase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DAC164C-46EF-4BDD-9B32-DBED2C630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14" y="496009"/>
            <a:ext cx="1220827" cy="9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8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2B5DD-46C4-4502-AA4D-BCF79866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architecture – Step 2: </a:t>
            </a:r>
            <a:r>
              <a:rPr lang="en-US" dirty="0"/>
              <a:t>capture and formalize the needs</a:t>
            </a:r>
            <a:br>
              <a:rPr lang="en-US" dirty="0"/>
            </a:br>
            <a:r>
              <a:rPr lang="en-US" b="0" dirty="0"/>
              <a:t>Automotive illustration – Examples of satisfaction criteria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E25FE2-26FE-4A51-A2D9-49B0F0001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67BF546-5971-43FB-959F-C5AB805E4D87}"/>
              </a:ext>
            </a:extLst>
          </p:cNvPr>
          <p:cNvGraphicFramePr>
            <a:graphicFrameLocks noGrp="1"/>
          </p:cNvGraphicFramePr>
          <p:nvPr/>
        </p:nvGraphicFramePr>
        <p:xfrm>
          <a:off x="362970" y="2318739"/>
          <a:ext cx="8412552" cy="3197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276">
                  <a:extLst>
                    <a:ext uri="{9D8B030D-6E8A-4147-A177-3AD203B41FA5}">
                      <a16:colId xmlns:a16="http://schemas.microsoft.com/office/drawing/2014/main" val="3447770787"/>
                    </a:ext>
                  </a:extLst>
                </a:gridCol>
                <a:gridCol w="4206276">
                  <a:extLst>
                    <a:ext uri="{9D8B030D-6E8A-4147-A177-3AD203B41FA5}">
                      <a16:colId xmlns:a16="http://schemas.microsoft.com/office/drawing/2014/main" val="2595804566"/>
                    </a:ext>
                  </a:extLst>
                </a:gridCol>
              </a:tblGrid>
              <a:tr h="420665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Satisfaction criteria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511295"/>
                  </a:ext>
                </a:extLst>
              </a:tr>
              <a:tr h="13199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The </a:t>
                      </a:r>
                      <a:r>
                        <a:rPr lang="en-US" sz="1200" b="1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plant</a:t>
                      </a: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imposes that the whole vehicle 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has to be assembled with respect to safety rules 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XXXX and YYYY in « mounting » phase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review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rules fulfillment assessment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569326"/>
                  </a:ext>
                </a:extLst>
              </a:tr>
              <a:tr h="14571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The 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user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shall be able to operate the vehicle in Europe, Russia and China in transition to use phase and operating phase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noProof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Climate bench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436764"/>
                  </a:ext>
                </a:extLst>
              </a:tr>
            </a:tbl>
          </a:graphicData>
        </a:graphic>
      </p:graphicFrame>
      <p:sp>
        <p:nvSpPr>
          <p:cNvPr id="7" name="Text Box 3">
            <a:extLst>
              <a:ext uri="{FF2B5EF4-FFF2-40B4-BE49-F238E27FC236}">
                <a16:creationId xmlns:a16="http://schemas.microsoft.com/office/drawing/2014/main" id="{04E1403A-1A90-4CAD-9202-E12CDB3FC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66" y="5773018"/>
            <a:ext cx="7654848" cy="3513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4572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7713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954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5725" lvl="1" indent="0" algn="ctr" eaLnBrk="1" hangingPunct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110000"/>
              <a:tabLst>
                <a:tab pos="358775" algn="l"/>
              </a:tabLst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examples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satisfaction criteria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associated with given needs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BEFBB0-6E55-4161-A2E4-AEB16E8130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14" y="1177499"/>
            <a:ext cx="1220827" cy="945981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11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DE515-D8FC-4613-8CE4-396C9757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Needs architecture – Step 3: </a:t>
            </a:r>
            <a:r>
              <a:rPr lang="en-US" dirty="0"/>
              <a:t>Classify needs into homogeneous sub-assemblies </a:t>
            </a:r>
            <a:r>
              <a:rPr lang="en-US" b="0" dirty="0"/>
              <a:t>– Automotive illustration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418E7-8482-4B39-88F9-6CA0B6887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DB125612-3E45-40B0-A327-06C4CA592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549" y="6187126"/>
            <a:ext cx="8802901" cy="3754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4572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7713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9540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457200"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457200" fontAlgn="base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5725" lvl="1" indent="0" algn="ctr" eaLnBrk="1" hangingPunct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110000"/>
              <a:tabLst>
                <a:tab pos="358775" algn="l"/>
              </a:tabLst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possible (partial) classification of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0" y="859201"/>
            <a:ext cx="8774086" cy="5248319"/>
            <a:chOff x="97770" y="740062"/>
            <a:chExt cx="8774086" cy="5546018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30B56FE-8EEC-4101-8448-885097FA4135}"/>
                </a:ext>
              </a:extLst>
            </p:cNvPr>
            <p:cNvSpPr/>
            <p:nvPr/>
          </p:nvSpPr>
          <p:spPr>
            <a:xfrm>
              <a:off x="619760" y="1759624"/>
              <a:ext cx="8252096" cy="133903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0" name="Text Box 47">
              <a:extLst>
                <a:ext uri="{FF2B5EF4-FFF2-40B4-BE49-F238E27FC236}">
                  <a16:creationId xmlns:a16="http://schemas.microsoft.com/office/drawing/2014/main" id="{8CEABA24-FF91-4576-92E5-47682C2C2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84" y="1697554"/>
              <a:ext cx="617775" cy="2791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r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r"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Safety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7DDD09-ED72-4260-BA5E-DEB93415B5B1}"/>
                </a:ext>
              </a:extLst>
            </p:cNvPr>
            <p:cNvSpPr/>
            <p:nvPr/>
          </p:nvSpPr>
          <p:spPr>
            <a:xfrm>
              <a:off x="781201" y="2415235"/>
              <a:ext cx="7920000" cy="6104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The </a:t>
              </a:r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plant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imposes that the whole vehicle has to be assembled with respect to safety rules XXXX and YYYY in « mounting » phase 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C472A5C-7ECF-4E96-A5B5-3B2264851F60}"/>
                </a:ext>
              </a:extLst>
            </p:cNvPr>
            <p:cNvSpPr/>
            <p:nvPr/>
          </p:nvSpPr>
          <p:spPr>
            <a:xfrm>
              <a:off x="619760" y="3190112"/>
              <a:ext cx="8252096" cy="101117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2" name="Text Box 37">
              <a:extLst>
                <a:ext uri="{FF2B5EF4-FFF2-40B4-BE49-F238E27FC236}">
                  <a16:creationId xmlns:a16="http://schemas.microsoft.com/office/drawing/2014/main" id="{D4D46BEA-351E-4174-BB84-A788F32B7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83" y="3108418"/>
              <a:ext cx="819753" cy="2791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r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r"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kern="0">
                  <a:solidFill>
                    <a:srgbClr val="000000"/>
                  </a:solidFill>
                </a:rPr>
                <a:t>Durability</a:t>
              </a:r>
              <a:endParaRPr kumimoji="0" lang="en-US" b="0" i="1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0D3E80B-EC57-4D40-85A3-5058432300EA}"/>
                </a:ext>
              </a:extLst>
            </p:cNvPr>
            <p:cNvSpPr/>
            <p:nvPr/>
          </p:nvSpPr>
          <p:spPr>
            <a:xfrm>
              <a:off x="619759" y="4292609"/>
              <a:ext cx="8252097" cy="199347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4" name="Text Box 37">
              <a:extLst>
                <a:ext uri="{FF2B5EF4-FFF2-40B4-BE49-F238E27FC236}">
                  <a16:creationId xmlns:a16="http://schemas.microsoft.com/office/drawing/2014/main" id="{D4A18C9F-5F80-4025-A6BC-7B9EE4104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70" y="4210059"/>
              <a:ext cx="1060203" cy="2791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r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r"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kern="0">
                  <a:solidFill>
                    <a:srgbClr val="000000"/>
                  </a:solidFill>
                </a:rPr>
                <a:t>Performance</a:t>
              </a:r>
              <a:endParaRPr kumimoji="0" lang="en-US" b="0" i="1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8D9915C8-1345-415E-93C2-703AC57E6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201" y="5795965"/>
              <a:ext cx="7920000" cy="38881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200">
                  <a:solidFill>
                    <a:schemeClr val="bg1"/>
                  </a:solidFill>
                </a:rPr>
                <a:t>The </a:t>
              </a:r>
              <a:r>
                <a:rPr lang="en-US" sz="1200" b="1">
                  <a:solidFill>
                    <a:schemeClr val="bg1"/>
                  </a:solidFill>
                </a:rPr>
                <a:t>marketing</a:t>
              </a:r>
              <a:r>
                <a:rPr lang="en-US" sz="1200">
                  <a:solidFill>
                    <a:schemeClr val="bg1"/>
                  </a:solidFill>
                </a:rPr>
                <a:t> imposes a vehicle overall unitary cost below XXX € in manufacturing phase</a:t>
              </a:r>
              <a:endParaRPr lang="en-US" altLang="fr-FR" sz="120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7E87C1-11B9-4AF3-972C-45ECE87A85E1}"/>
                </a:ext>
              </a:extLst>
            </p:cNvPr>
            <p:cNvSpPr/>
            <p:nvPr/>
          </p:nvSpPr>
          <p:spPr>
            <a:xfrm>
              <a:off x="781201" y="5139187"/>
              <a:ext cx="7920000" cy="6104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The </a:t>
              </a:r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marketing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shall be able to demonstrate a cabin heating efficiency with a mark of 7 (see referential XXX) in operating phase</a:t>
              </a:r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E632DCED-648F-4D46-81DA-C8973F0E0704}"/>
                </a:ext>
              </a:extLst>
            </p:cNvPr>
            <p:cNvSpPr/>
            <p:nvPr/>
          </p:nvSpPr>
          <p:spPr>
            <a:xfrm>
              <a:off x="619759" y="893940"/>
              <a:ext cx="8252095" cy="79996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24" name="Text Box 47">
              <a:extLst>
                <a:ext uri="{FF2B5EF4-FFF2-40B4-BE49-F238E27FC236}">
                  <a16:creationId xmlns:a16="http://schemas.microsoft.com/office/drawing/2014/main" id="{B8D0493B-AA2C-4EEE-80E5-1264C9D0B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707" y="740062"/>
              <a:ext cx="914331" cy="2791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r"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r">
                <a:defRPr sz="1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r"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Operability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1849E0-0ACB-4FB2-A5D0-4C47BE5EC3FF}"/>
                </a:ext>
              </a:extLst>
            </p:cNvPr>
            <p:cNvSpPr/>
            <p:nvPr/>
          </p:nvSpPr>
          <p:spPr>
            <a:xfrm>
              <a:off x="781201" y="1036479"/>
              <a:ext cx="7920000" cy="62356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</a:rPr>
                <a:t>The 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user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</a:rPr>
                <a:t> shall be able to operate the vehicle in Europe, Russia and China in transition 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</a:rPr>
                <a:t>to use phase and operating phase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BBD0D7-3DF4-46B2-9D4D-78DA33CB9CC5}"/>
                </a:ext>
              </a:extLst>
            </p:cNvPr>
            <p:cNvSpPr/>
            <p:nvPr/>
          </p:nvSpPr>
          <p:spPr>
            <a:xfrm>
              <a:off x="781201" y="3411034"/>
              <a:ext cx="7920000" cy="6104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The </a:t>
              </a:r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owner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shall be able to use the vehicle with a failure probability of 10</a:t>
              </a:r>
              <a:r>
                <a:rPr lang="en-US" sz="1200" baseline="30000">
                  <a:solidFill>
                    <a:schemeClr val="bg1"/>
                  </a:solidFill>
                  <a:latin typeface="Arial" panose="020B0604020202020204" pitchFamily="34" charset="0"/>
                </a:rPr>
                <a:t>-x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 after 15 years / 240 000 km in operating phase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6FEEF-069C-40AA-B460-5B5B6C951406}"/>
                </a:ext>
              </a:extLst>
            </p:cNvPr>
            <p:cNvSpPr/>
            <p:nvPr/>
          </p:nvSpPr>
          <p:spPr>
            <a:xfrm>
              <a:off x="781201" y="1980693"/>
              <a:ext cx="7920000" cy="38881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anose="020B0604020202020204" pitchFamily="34" charset="0"/>
                </a:rPr>
                <a:t>Euro NCAP 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shall be able to deliver a mark of 4/5 at crash tests in design phase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B9707E-4198-46E0-9998-1BDA20243439}"/>
                </a:ext>
              </a:extLst>
            </p:cNvPr>
            <p:cNvSpPr/>
            <p:nvPr/>
          </p:nvSpPr>
          <p:spPr>
            <a:xfrm>
              <a:off x="781201" y="4487873"/>
              <a:ext cx="7920000" cy="61041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333333"/>
              </a:solidFill>
              <a:miter lim="800000"/>
              <a:headEnd/>
              <a:tailEnd/>
            </a:ln>
          </p:spPr>
          <p:txBody>
            <a:bodyPr wrap="square" lIns="90000" tIns="82800" rIns="90000" bIns="8280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Groupe PSA strategy 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</a:rPr>
                <a:t>imposes the powertrain to reach the performances mentioned in the roadmap XXX, in design phase</a:t>
              </a:r>
            </a:p>
          </p:txBody>
        </p:sp>
      </p:grp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FEACE5C-D85E-44AA-8E50-270ED96A9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79" y="682054"/>
            <a:ext cx="948931" cy="7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957EC85-2A0D-467B-B3E8-D9386D9E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operational architecture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8839405-798A-49A6-848E-E34991C47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0F87A-0394-4753-A6CE-40550CC5CF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ext Box 1126">
            <a:extLst>
              <a:ext uri="{FF2B5EF4-FFF2-40B4-BE49-F238E27FC236}">
                <a16:creationId xmlns:a16="http://schemas.microsoft.com/office/drawing/2014/main" id="{9E895A13-03F9-4805-A413-4E9EA1E6B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882" y="1372465"/>
            <a:ext cx="8458201" cy="459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90500" indent="-190500"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indent="-190500"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>
              <a:lnSpc>
                <a:spcPct val="110000"/>
              </a:lnSpc>
              <a:spcBef>
                <a:spcPct val="5000"/>
              </a:spcBef>
              <a:spcAft>
                <a:spcPct val="15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b="1" dirty="0"/>
              <a:t>The object under analysis:</a:t>
            </a:r>
          </a:p>
          <a:p>
            <a:pPr marL="666750" lvl="1" indent="-285750" algn="just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dirty="0"/>
              <a:t>The </a:t>
            </a:r>
            <a:r>
              <a:rPr lang="en-GB" sz="1500" b="1" dirty="0">
                <a:solidFill>
                  <a:srgbClr val="003399"/>
                </a:solidFill>
              </a:rPr>
              <a:t>system environment</a:t>
            </a:r>
            <a:r>
              <a:rPr lang="en-GB" sz="1500" b="1" dirty="0">
                <a:solidFill>
                  <a:srgbClr val="993366"/>
                </a:solidFill>
              </a:rPr>
              <a:t> </a:t>
            </a:r>
            <a:r>
              <a:rPr lang="en-GB" sz="1500" dirty="0"/>
              <a:t>and its constitutive external systems. Each external system belonging to the environment is generally embodied by a</a:t>
            </a:r>
            <a:r>
              <a:rPr lang="en-GB" sz="1500" dirty="0">
                <a:solidFill>
                  <a:srgbClr val="FF6600"/>
                </a:solidFill>
              </a:rPr>
              <a:t> </a:t>
            </a:r>
            <a:r>
              <a:rPr lang="en-GB" sz="1500" b="1" dirty="0">
                <a:solidFill>
                  <a:srgbClr val="003399"/>
                </a:solidFill>
              </a:rPr>
              <a:t>stakeholder</a:t>
            </a:r>
            <a:r>
              <a:rPr lang="en-GB" sz="1500" dirty="0"/>
              <a:t>.</a:t>
            </a:r>
          </a:p>
          <a:p>
            <a:pPr lvl="1" algn="just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rgbClr val="003399"/>
              </a:buClr>
              <a:buFontTx/>
              <a:buChar char="•"/>
            </a:pPr>
            <a:endParaRPr lang="fr-FR" altLang="fr-FR" sz="1500" dirty="0"/>
          </a:p>
          <a:p>
            <a:pPr marL="285750" indent="-285750" algn="just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b="1" dirty="0"/>
              <a:t>The mission of operational architecture:</a:t>
            </a:r>
          </a:p>
          <a:p>
            <a:pPr marL="666750" lvl="1" indent="-285750" algn="just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b="1" dirty="0">
                <a:solidFill>
                  <a:srgbClr val="003399"/>
                </a:solidFill>
              </a:rPr>
              <a:t>Understanding all expected interactions </a:t>
            </a:r>
            <a:r>
              <a:rPr lang="en-GB" sz="1500" dirty="0"/>
              <a:t>between a </a:t>
            </a:r>
            <a:r>
              <a:rPr lang="en-GB" sz="1500" b="1" dirty="0">
                <a:solidFill>
                  <a:srgbClr val="003399"/>
                </a:solidFill>
              </a:rPr>
              <a:t>system</a:t>
            </a:r>
            <a:r>
              <a:rPr lang="en-GB" sz="1500" b="1" dirty="0">
                <a:solidFill>
                  <a:srgbClr val="993366"/>
                </a:solidFill>
              </a:rPr>
              <a:t> </a:t>
            </a:r>
            <a:r>
              <a:rPr lang="en-GB" sz="1500" dirty="0"/>
              <a:t>and the external systems in its </a:t>
            </a:r>
            <a:r>
              <a:rPr lang="en-GB" sz="1500" b="1" dirty="0">
                <a:solidFill>
                  <a:srgbClr val="003399"/>
                </a:solidFill>
              </a:rPr>
              <a:t>environment</a:t>
            </a:r>
            <a:r>
              <a:rPr lang="en-GB" sz="1500" dirty="0">
                <a:solidFill>
                  <a:srgbClr val="003399"/>
                </a:solidFill>
              </a:rPr>
              <a:t>,</a:t>
            </a:r>
          </a:p>
          <a:p>
            <a:pPr marL="666750" lvl="1" indent="-285750" algn="just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dirty="0"/>
              <a:t>Specifying the expected </a:t>
            </a:r>
            <a:r>
              <a:rPr lang="en-GB" sz="1500" b="1" dirty="0">
                <a:solidFill>
                  <a:srgbClr val="003399"/>
                </a:solidFill>
              </a:rPr>
              <a:t>lifecycle phases </a:t>
            </a:r>
            <a:r>
              <a:rPr lang="en-GB" sz="1500" dirty="0"/>
              <a:t>and</a:t>
            </a:r>
            <a:r>
              <a:rPr lang="en-GB" sz="1500" b="1" dirty="0">
                <a:solidFill>
                  <a:srgbClr val="003399"/>
                </a:solidFill>
              </a:rPr>
              <a:t> associated use cases</a:t>
            </a:r>
            <a:r>
              <a:rPr lang="en-GB" sz="1500" dirty="0">
                <a:solidFill>
                  <a:srgbClr val="003399"/>
                </a:solidFill>
              </a:rPr>
              <a:t>.</a:t>
            </a:r>
            <a:r>
              <a:rPr lang="en-GB" sz="1500" b="1" dirty="0">
                <a:solidFill>
                  <a:srgbClr val="003399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ct val="5000"/>
              </a:spcBef>
              <a:spcAft>
                <a:spcPct val="5000"/>
              </a:spcAft>
              <a:buClr>
                <a:srgbClr val="003399"/>
              </a:buClr>
            </a:pPr>
            <a:endParaRPr lang="fr-FR" altLang="fr-FR" sz="1500" dirty="0"/>
          </a:p>
          <a:p>
            <a:pPr marL="285750" indent="-285750" algn="just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b="1" dirty="0"/>
              <a:t>The traditional objectives of operational architecture:</a:t>
            </a:r>
          </a:p>
          <a:p>
            <a:pPr marL="666750" lvl="1" indent="-285750" algn="just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dirty="0"/>
              <a:t>Guarantee a reasonable level of completeness in the identification of </a:t>
            </a:r>
            <a:r>
              <a:rPr lang="en-GB" sz="1500" b="1" dirty="0">
                <a:solidFill>
                  <a:srgbClr val="003399"/>
                </a:solidFill>
              </a:rPr>
              <a:t>needs</a:t>
            </a:r>
            <a:r>
              <a:rPr lang="en-GB" sz="1500" b="1" dirty="0">
                <a:solidFill>
                  <a:srgbClr val="FF6600"/>
                </a:solidFill>
              </a:rPr>
              <a:t> </a:t>
            </a:r>
            <a:r>
              <a:rPr lang="en-GB" sz="1500" dirty="0"/>
              <a:t>and organise the methods &amp; the support tools of the </a:t>
            </a:r>
            <a:r>
              <a:rPr lang="en-GB" sz="1500" b="1" dirty="0">
                <a:solidFill>
                  <a:srgbClr val="003399"/>
                </a:solidFill>
              </a:rPr>
              <a:t>repository of</a:t>
            </a:r>
            <a:r>
              <a:rPr lang="en-GB" sz="1500" dirty="0">
                <a:solidFill>
                  <a:srgbClr val="003399"/>
                </a:solidFill>
              </a:rPr>
              <a:t> </a:t>
            </a:r>
            <a:r>
              <a:rPr lang="en-GB" sz="1500" b="1" dirty="0">
                <a:solidFill>
                  <a:srgbClr val="003399"/>
                </a:solidFill>
              </a:rPr>
              <a:t>needs</a:t>
            </a:r>
            <a:r>
              <a:rPr lang="en-GB" sz="1500" dirty="0"/>
              <a:t> thanks to knowledge of the </a:t>
            </a:r>
            <a:r>
              <a:rPr lang="en-GB" sz="1500" b="1" dirty="0">
                <a:solidFill>
                  <a:srgbClr val="003399"/>
                </a:solidFill>
              </a:rPr>
              <a:t>environment</a:t>
            </a:r>
            <a:r>
              <a:rPr lang="en-GB" sz="1500" dirty="0"/>
              <a:t>, </a:t>
            </a:r>
          </a:p>
          <a:p>
            <a:pPr marL="666750" lvl="1" indent="-285750" algn="just">
              <a:lnSpc>
                <a:spcPct val="110000"/>
              </a:lnSpc>
              <a:spcBef>
                <a:spcPct val="5000"/>
              </a:spcBef>
              <a:spcAft>
                <a:spcPct val="150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GB" sz="1500" dirty="0"/>
              <a:t>Provide entry points for the </a:t>
            </a:r>
            <a:r>
              <a:rPr lang="en-GB" sz="1500" b="1" dirty="0">
                <a:solidFill>
                  <a:srgbClr val="003399"/>
                </a:solidFill>
              </a:rPr>
              <a:t>functional architecture</a:t>
            </a:r>
            <a:r>
              <a:rPr lang="en-GB" sz="1500" dirty="0">
                <a:solidFill>
                  <a:srgbClr val="003399"/>
                </a:solidFill>
              </a:rPr>
              <a:t> </a:t>
            </a:r>
            <a:r>
              <a:rPr lang="en-GB" sz="1500" dirty="0"/>
              <a:t>work as a result of analysis of the </a:t>
            </a:r>
            <a:r>
              <a:rPr lang="en-GB" sz="1500" b="1" dirty="0">
                <a:solidFill>
                  <a:srgbClr val="003399"/>
                </a:solidFill>
              </a:rPr>
              <a:t>operational scenarios</a:t>
            </a:r>
            <a:r>
              <a:rPr lang="en-GB" sz="1500" dirty="0">
                <a:solidFill>
                  <a:srgbClr val="003399"/>
                </a:solidFill>
              </a:rPr>
              <a:t> </a:t>
            </a:r>
            <a:r>
              <a:rPr lang="en-GB" sz="1500" dirty="0"/>
              <a:t>associated with the different </a:t>
            </a:r>
            <a:r>
              <a:rPr lang="en-GB" sz="1500" b="1" dirty="0">
                <a:solidFill>
                  <a:srgbClr val="003399"/>
                </a:solidFill>
              </a:rPr>
              <a:t>use cases</a:t>
            </a:r>
            <a:r>
              <a:rPr lang="en-GB" sz="1500" dirty="0">
                <a:solidFill>
                  <a:srgbClr val="003399"/>
                </a:solidFill>
              </a:rPr>
              <a:t> </a:t>
            </a:r>
            <a:r>
              <a:rPr lang="en-GB" sz="1500" dirty="0"/>
              <a:t>of a system that describe all of its external interactions.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B528F4-AAE9-4C65-B44B-FDC66200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668" y="184642"/>
            <a:ext cx="1002423" cy="108799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DE1AF1E1-B455-41A8-9A44-EDD0ED90E4E9}"/>
              </a:ext>
            </a:extLst>
          </p:cNvPr>
          <p:cNvSpPr/>
          <p:nvPr/>
        </p:nvSpPr>
        <p:spPr>
          <a:xfrm>
            <a:off x="7429500" y="266700"/>
            <a:ext cx="548640" cy="251170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67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21A0FB-404F-4632-A559-928719C1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37E30-5B67-4759-8D25-10D6108BCA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36FD6-6637-45A6-8A54-FA1614C36E7C}"/>
              </a:ext>
            </a:extLst>
          </p:cNvPr>
          <p:cNvSpPr/>
          <p:nvPr/>
        </p:nvSpPr>
        <p:spPr>
          <a:xfrm>
            <a:off x="1196599" y="2851279"/>
            <a:ext cx="7067642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7E06B21-0670-449B-94C4-F9037FF8E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385" y="1858174"/>
            <a:ext cx="7892070" cy="359655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Systems architecture key concepts &amp; framework</a:t>
            </a:r>
          </a:p>
          <a:p>
            <a:r>
              <a:rPr lang="en-US" sz="2000" dirty="0"/>
              <a:t>Operational architecture and needs engineering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3.1 – Environment architecture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3.2 – Lifecycle definition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3.3 – Needs architecture &amp; allocation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800" dirty="0"/>
              <a:t>3.4 – Use case analysis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Requirements engineering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Functional architecture</a:t>
            </a:r>
          </a:p>
          <a:p>
            <a:endParaRPr lang="en-US" sz="2000" dirty="0"/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0BD1176A-4C83-40E8-9E22-EE7912B70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103" y="1350170"/>
            <a:ext cx="468000" cy="432000"/>
          </a:xfrm>
        </p:spPr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69699CCE-47F0-44DB-9567-2FB5020E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103" y="1881158"/>
            <a:ext cx="468000" cy="432000"/>
          </a:xfrm>
        </p:spPr>
        <p:txBody>
          <a:bodyPr/>
          <a:lstStyle/>
          <a:p>
            <a:r>
              <a:rPr lang="en-US" sz="2000" dirty="0"/>
              <a:t>2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B8C9EAF8-E954-48AC-8B9F-13C9CFC97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103" y="2419279"/>
            <a:ext cx="468000" cy="432000"/>
          </a:xfrm>
        </p:spPr>
        <p:txBody>
          <a:bodyPr/>
          <a:lstStyle/>
          <a:p>
            <a:r>
              <a:rPr lang="en-US" sz="2000" dirty="0"/>
              <a:t>3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5FA19665-92A6-4408-87BB-EFD0DE25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103" y="4515073"/>
            <a:ext cx="468000" cy="432000"/>
          </a:xfrm>
        </p:spPr>
        <p:txBody>
          <a:bodyPr/>
          <a:lstStyle/>
          <a:p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B3C4DC-13F2-47DB-908B-005F66847104}"/>
              </a:ext>
            </a:extLst>
          </p:cNvPr>
          <p:cNvSpPr/>
          <p:nvPr/>
        </p:nvSpPr>
        <p:spPr>
          <a:xfrm>
            <a:off x="680103" y="5018242"/>
            <a:ext cx="468000" cy="432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948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33256-F4A0-4C4A-8545-DFBBCD5B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architecture concept</a:t>
            </a:r>
            <a:br>
              <a:rPr lang="en-US" dirty="0"/>
            </a:br>
            <a:r>
              <a:rPr lang="en-US" b="0" dirty="0"/>
              <a:t>Maximal systemic perimeter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BF94F4FB-4F59-4FF0-8708-69154735F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F31BBD-DFA3-4AD6-99C5-BF71A6BCF5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7</a:t>
            </a:fld>
            <a:endParaRPr lang="fr-FR"/>
          </a:p>
        </p:txBody>
      </p:sp>
      <p:grpSp>
        <p:nvGrpSpPr>
          <p:cNvPr id="6" name="Group 101">
            <a:extLst>
              <a:ext uri="{FF2B5EF4-FFF2-40B4-BE49-F238E27FC236}">
                <a16:creationId xmlns:a16="http://schemas.microsoft.com/office/drawing/2014/main" id="{95FC5412-98A4-46A7-9A7F-9F17A515E35A}"/>
              </a:ext>
            </a:extLst>
          </p:cNvPr>
          <p:cNvGrpSpPr>
            <a:grpSpLocks/>
          </p:cNvGrpSpPr>
          <p:nvPr/>
        </p:nvGrpSpPr>
        <p:grpSpPr bwMode="auto">
          <a:xfrm>
            <a:off x="790575" y="1261802"/>
            <a:ext cx="7010400" cy="4002088"/>
            <a:chOff x="528" y="960"/>
            <a:chExt cx="4416" cy="2521"/>
          </a:xfrm>
          <a:solidFill>
            <a:srgbClr val="F8F8F8"/>
          </a:solidFill>
        </p:grpSpPr>
        <p:sp>
          <p:nvSpPr>
            <p:cNvPr id="7" name="Freeform 99" descr="60 %">
              <a:extLst>
                <a:ext uri="{FF2B5EF4-FFF2-40B4-BE49-F238E27FC236}">
                  <a16:creationId xmlns:a16="http://schemas.microsoft.com/office/drawing/2014/main" id="{2C317BC5-44CA-41A8-8313-08D21807F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960"/>
              <a:ext cx="4416" cy="2521"/>
            </a:xfrm>
            <a:custGeom>
              <a:avLst/>
              <a:gdLst>
                <a:gd name="T0" fmla="*/ 183 w 4212"/>
                <a:gd name="T1" fmla="*/ 334 h 2716"/>
                <a:gd name="T2" fmla="*/ 381 w 4212"/>
                <a:gd name="T3" fmla="*/ 111 h 2716"/>
                <a:gd name="T4" fmla="*/ 1209 w 4212"/>
                <a:gd name="T5" fmla="*/ 40 h 2716"/>
                <a:gd name="T6" fmla="*/ 2155 w 4212"/>
                <a:gd name="T7" fmla="*/ 34 h 2716"/>
                <a:gd name="T8" fmla="*/ 2887 w 4212"/>
                <a:gd name="T9" fmla="*/ 26 h 2716"/>
                <a:gd name="T10" fmla="*/ 4382 w 4212"/>
                <a:gd name="T11" fmla="*/ 58 h 2716"/>
                <a:gd name="T12" fmla="*/ 5874 w 4212"/>
                <a:gd name="T13" fmla="*/ 32 h 2716"/>
                <a:gd name="T14" fmla="*/ 6632 w 4212"/>
                <a:gd name="T15" fmla="*/ 250 h 2716"/>
                <a:gd name="T16" fmla="*/ 6646 w 4212"/>
                <a:gd name="T17" fmla="*/ 503 h 2716"/>
                <a:gd name="T18" fmla="*/ 6194 w 4212"/>
                <a:gd name="T19" fmla="*/ 682 h 2716"/>
                <a:gd name="T20" fmla="*/ 6609 w 4212"/>
                <a:gd name="T21" fmla="*/ 945 h 2716"/>
                <a:gd name="T22" fmla="*/ 6339 w 4212"/>
                <a:gd name="T23" fmla="*/ 1136 h 2716"/>
                <a:gd name="T24" fmla="*/ 4971 w 4212"/>
                <a:gd name="T25" fmla="*/ 1277 h 2716"/>
                <a:gd name="T26" fmla="*/ 2541 w 4212"/>
                <a:gd name="T27" fmla="*/ 1214 h 2716"/>
                <a:gd name="T28" fmla="*/ 1025 w 4212"/>
                <a:gd name="T29" fmla="*/ 1178 h 2716"/>
                <a:gd name="T30" fmla="*/ 89 w 4212"/>
                <a:gd name="T31" fmla="*/ 783 h 2716"/>
                <a:gd name="T32" fmla="*/ 496 w 4212"/>
                <a:gd name="T33" fmla="*/ 493 h 2716"/>
                <a:gd name="T34" fmla="*/ 198 w 4212"/>
                <a:gd name="T35" fmla="*/ 392 h 2716"/>
                <a:gd name="T36" fmla="*/ 191 w 4212"/>
                <a:gd name="T37" fmla="*/ 306 h 27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212"/>
                <a:gd name="T58" fmla="*/ 0 h 2716"/>
                <a:gd name="T59" fmla="*/ 4212 w 4212"/>
                <a:gd name="T60" fmla="*/ 2716 h 27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212" h="2716">
                  <a:moveTo>
                    <a:pt x="114" y="702"/>
                  </a:moveTo>
                  <a:cubicBezTo>
                    <a:pt x="122" y="520"/>
                    <a:pt x="130" y="338"/>
                    <a:pt x="237" y="235"/>
                  </a:cubicBezTo>
                  <a:cubicBezTo>
                    <a:pt x="344" y="132"/>
                    <a:pt x="570" y="112"/>
                    <a:pt x="754" y="85"/>
                  </a:cubicBezTo>
                  <a:cubicBezTo>
                    <a:pt x="938" y="58"/>
                    <a:pt x="1169" y="77"/>
                    <a:pt x="1343" y="72"/>
                  </a:cubicBezTo>
                  <a:cubicBezTo>
                    <a:pt x="1517" y="67"/>
                    <a:pt x="1570" y="46"/>
                    <a:pt x="1801" y="54"/>
                  </a:cubicBezTo>
                  <a:cubicBezTo>
                    <a:pt x="2032" y="62"/>
                    <a:pt x="2421" y="120"/>
                    <a:pt x="2731" y="122"/>
                  </a:cubicBezTo>
                  <a:cubicBezTo>
                    <a:pt x="3041" y="124"/>
                    <a:pt x="3428" y="0"/>
                    <a:pt x="3661" y="67"/>
                  </a:cubicBezTo>
                  <a:cubicBezTo>
                    <a:pt x="3894" y="134"/>
                    <a:pt x="4052" y="359"/>
                    <a:pt x="4132" y="525"/>
                  </a:cubicBezTo>
                  <a:cubicBezTo>
                    <a:pt x="4212" y="691"/>
                    <a:pt x="4187" y="908"/>
                    <a:pt x="4142" y="1060"/>
                  </a:cubicBezTo>
                  <a:cubicBezTo>
                    <a:pt x="4097" y="1212"/>
                    <a:pt x="3864" y="1282"/>
                    <a:pt x="3860" y="1437"/>
                  </a:cubicBezTo>
                  <a:cubicBezTo>
                    <a:pt x="3856" y="1592"/>
                    <a:pt x="4104" y="1831"/>
                    <a:pt x="4119" y="1990"/>
                  </a:cubicBezTo>
                  <a:cubicBezTo>
                    <a:pt x="4134" y="2149"/>
                    <a:pt x="4121" y="2278"/>
                    <a:pt x="3951" y="2394"/>
                  </a:cubicBezTo>
                  <a:cubicBezTo>
                    <a:pt x="3781" y="2510"/>
                    <a:pt x="3492" y="2662"/>
                    <a:pt x="3098" y="2689"/>
                  </a:cubicBezTo>
                  <a:cubicBezTo>
                    <a:pt x="2704" y="2716"/>
                    <a:pt x="1994" y="2592"/>
                    <a:pt x="1584" y="2557"/>
                  </a:cubicBezTo>
                  <a:cubicBezTo>
                    <a:pt x="1174" y="2522"/>
                    <a:pt x="895" y="2631"/>
                    <a:pt x="640" y="2480"/>
                  </a:cubicBezTo>
                  <a:cubicBezTo>
                    <a:pt x="385" y="2329"/>
                    <a:pt x="110" y="1890"/>
                    <a:pt x="55" y="1650"/>
                  </a:cubicBezTo>
                  <a:cubicBezTo>
                    <a:pt x="0" y="1410"/>
                    <a:pt x="298" y="1176"/>
                    <a:pt x="309" y="1038"/>
                  </a:cubicBezTo>
                  <a:cubicBezTo>
                    <a:pt x="320" y="900"/>
                    <a:pt x="155" y="890"/>
                    <a:pt x="123" y="825"/>
                  </a:cubicBezTo>
                  <a:cubicBezTo>
                    <a:pt x="91" y="760"/>
                    <a:pt x="105" y="704"/>
                    <a:pt x="119" y="648"/>
                  </a:cubicBezTo>
                </a:path>
              </a:pathLst>
            </a:custGeom>
            <a:grpFill/>
            <a:ln w="19050" cap="flat" cmpd="sng">
              <a:solidFill>
                <a:srgbClr val="808080"/>
              </a:solidFill>
              <a:prstDash val="solid"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8" name="Rectangle 100" descr="60 %">
              <a:extLst>
                <a:ext uri="{FF2B5EF4-FFF2-40B4-BE49-F238E27FC236}">
                  <a16:creationId xmlns:a16="http://schemas.microsoft.com/office/drawing/2014/main" id="{9D6686E7-E62D-4418-AD98-EACA5EDC7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691"/>
              <a:ext cx="649" cy="3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0" tIns="46800" rIns="162000" bIns="46800" anchor="ctr"/>
            <a:lstStyle>
              <a:lvl1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buClr>
                  <a:srgbClr val="003399"/>
                </a:buClr>
                <a:buFont typeface="Alstom" pitchFamily="2" charset="0"/>
                <a:buChar char="−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99"/>
                </a:buClr>
                <a:buFont typeface="Alstom" pitchFamily="2" charset="0"/>
                <a:buChar char="−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fr-FR" sz="1100" b="1"/>
                <a:t> System of interest 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fr-FR" sz="1100" b="1"/>
                <a:t>environment</a:t>
              </a:r>
            </a:p>
          </p:txBody>
        </p:sp>
      </p:grpSp>
      <p:sp>
        <p:nvSpPr>
          <p:cNvPr id="9" name="Line 6">
            <a:extLst>
              <a:ext uri="{FF2B5EF4-FFF2-40B4-BE49-F238E27FC236}">
                <a16:creationId xmlns:a16="http://schemas.microsoft.com/office/drawing/2014/main" id="{D3EA0AF9-1C0D-4674-A0A4-43C7A4670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930140"/>
            <a:ext cx="0" cy="1143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0" name="Rectangle 7" descr="70 %">
            <a:extLst>
              <a:ext uri="{FF2B5EF4-FFF2-40B4-BE49-F238E27FC236}">
                <a16:creationId xmlns:a16="http://schemas.microsoft.com/office/drawing/2014/main" id="{B2E7111C-DF4A-4D6A-B42E-B3C79251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472940"/>
            <a:ext cx="1204913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Law</a:t>
            </a:r>
          </a:p>
        </p:txBody>
      </p:sp>
      <p:sp>
        <p:nvSpPr>
          <p:cNvPr id="11" name="Rectangle 8" descr="70 %">
            <a:extLst>
              <a:ext uri="{FF2B5EF4-FFF2-40B4-BE49-F238E27FC236}">
                <a16:creationId xmlns:a16="http://schemas.microsoft.com/office/drawing/2014/main" id="{E0E1180C-40B3-4F10-BB9E-474CF3AB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8" y="1472940"/>
            <a:ext cx="1204912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Suppliers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644D6BEC-7943-4D11-9A50-E12675338E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5514" y="1588990"/>
            <a:ext cx="220662" cy="15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4" name="Rectangle 11" descr="70 %">
            <a:extLst>
              <a:ext uri="{FF2B5EF4-FFF2-40B4-BE49-F238E27FC236}">
                <a16:creationId xmlns:a16="http://schemas.microsoft.com/office/drawing/2014/main" id="{8056DD41-AE6D-48AC-8504-EE3B1BA3C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3085840"/>
            <a:ext cx="2417763" cy="12636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99"/>
            </a:solidFill>
            <a:miter lim="800000"/>
            <a:headEnd/>
            <a:tailEnd/>
          </a:ln>
        </p:spPr>
        <p:txBody>
          <a:bodyPr wrap="none" lIns="126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1400" b="1">
              <a:solidFill>
                <a:srgbClr val="000000"/>
              </a:solidFill>
            </a:endParaRPr>
          </a:p>
        </p:txBody>
      </p:sp>
      <p:sp>
        <p:nvSpPr>
          <p:cNvPr id="15" name="Rectangle 12" descr="70 %">
            <a:extLst>
              <a:ext uri="{FF2B5EF4-FFF2-40B4-BE49-F238E27FC236}">
                <a16:creationId xmlns:a16="http://schemas.microsoft.com/office/drawing/2014/main" id="{7F593BCE-A5AC-42DF-AF1A-00716A390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625" y="1472940"/>
            <a:ext cx="1204913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Competition</a:t>
            </a:r>
          </a:p>
        </p:txBody>
      </p:sp>
      <p:sp>
        <p:nvSpPr>
          <p:cNvPr id="16" name="Rectangle 13" descr="70 %">
            <a:extLst>
              <a:ext uri="{FF2B5EF4-FFF2-40B4-BE49-F238E27FC236}">
                <a16:creationId xmlns:a16="http://schemas.microsoft.com/office/drawing/2014/main" id="{0487DFED-2D0F-4169-8FE3-879B6ED4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96940"/>
            <a:ext cx="1374775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End-users</a:t>
            </a:r>
          </a:p>
        </p:txBody>
      </p:sp>
      <p:sp>
        <p:nvSpPr>
          <p:cNvPr id="17" name="Rectangle 14" descr="70 %">
            <a:extLst>
              <a:ext uri="{FF2B5EF4-FFF2-40B4-BE49-F238E27FC236}">
                <a16:creationId xmlns:a16="http://schemas.microsoft.com/office/drawing/2014/main" id="{C94AC569-1842-418D-AAE5-86FC04BCC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72940"/>
            <a:ext cx="1204913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Customers</a:t>
            </a:r>
          </a:p>
        </p:txBody>
      </p:sp>
      <p:sp>
        <p:nvSpPr>
          <p:cNvPr id="18" name="Rectangle 15" descr="70 %">
            <a:extLst>
              <a:ext uri="{FF2B5EF4-FFF2-40B4-BE49-F238E27FC236}">
                <a16:creationId xmlns:a16="http://schemas.microsoft.com/office/drawing/2014/main" id="{4A185B5A-1BEF-42B7-9411-F72A4AC05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920740"/>
            <a:ext cx="1371600" cy="4857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Infrastructures</a:t>
            </a:r>
          </a:p>
        </p:txBody>
      </p:sp>
      <p:sp>
        <p:nvSpPr>
          <p:cNvPr id="19" name="Rectangle 16" descr="70 %">
            <a:extLst>
              <a:ext uri="{FF2B5EF4-FFF2-40B4-BE49-F238E27FC236}">
                <a16:creationId xmlns:a16="http://schemas.microsoft.com/office/drawing/2014/main" id="{16E698F9-1D40-4C50-AA08-1FDD4D8B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25740"/>
            <a:ext cx="1204913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Maintenance systems</a:t>
            </a:r>
          </a:p>
        </p:txBody>
      </p:sp>
      <p:sp>
        <p:nvSpPr>
          <p:cNvPr id="20" name="Rectangle 17" descr="70 %">
            <a:extLst>
              <a:ext uri="{FF2B5EF4-FFF2-40B4-BE49-F238E27FC236}">
                <a16:creationId xmlns:a16="http://schemas.microsoft.com/office/drawing/2014/main" id="{995C5C0C-2469-4705-9F5C-FF3BD238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825740"/>
            <a:ext cx="1204913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Climate</a:t>
            </a:r>
          </a:p>
        </p:txBody>
      </p:sp>
      <p:sp>
        <p:nvSpPr>
          <p:cNvPr id="21" name="Rectangle 18" descr="70 %">
            <a:extLst>
              <a:ext uri="{FF2B5EF4-FFF2-40B4-BE49-F238E27FC236}">
                <a16:creationId xmlns:a16="http://schemas.microsoft.com/office/drawing/2014/main" id="{2784E905-5C3A-49FF-AB64-0AED773FA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79390"/>
            <a:ext cx="2819400" cy="4889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 dirty="0">
                <a:solidFill>
                  <a:srgbClr val="000000"/>
                </a:solidFill>
              </a:rPr>
              <a:t>Project system</a:t>
            </a:r>
          </a:p>
        </p:txBody>
      </p:sp>
      <p:sp>
        <p:nvSpPr>
          <p:cNvPr id="22" name="Rectangle 19" descr="70 %">
            <a:extLst>
              <a:ext uri="{FF2B5EF4-FFF2-40B4-BE49-F238E27FC236}">
                <a16:creationId xmlns:a16="http://schemas.microsoft.com/office/drawing/2014/main" id="{699AB175-C872-4B94-95B9-8423AC46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1472940"/>
            <a:ext cx="1203325" cy="4873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Technology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774C770B-6841-4C8A-999D-5A93FA05C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913" y="2782627"/>
            <a:ext cx="1587" cy="3016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1661854A-C722-4E1C-AC09-0F993EC54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613" y="1960302"/>
            <a:ext cx="1233487" cy="5349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1F5ADF03-DDBE-478F-9893-014ED7C60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1050" y="1969827"/>
            <a:ext cx="466725" cy="2952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D4A81DE4-5CEE-4111-B19F-0A1E50E73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930140"/>
            <a:ext cx="1588" cy="3000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8E8D84F-E2B3-4EB5-802A-0D4D4F13F6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0975" y="1957127"/>
            <a:ext cx="579438" cy="3238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AD7C024E-AB99-4E1C-9E6C-AB607AC5DF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8200" y="1968240"/>
            <a:ext cx="1346200" cy="5619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222C527C-6864-4121-94E8-D8B04740D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009" y="928473"/>
            <a:ext cx="1061807" cy="29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1200">
                <a:solidFill>
                  <a:srgbClr val="000000"/>
                </a:solidFill>
              </a:rPr>
              <a:t>Porter forces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A0F0D96F-552C-4377-9EA4-271347660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9700" y="4344727"/>
            <a:ext cx="0" cy="4333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49D4FB32-ACFA-4963-951D-9498F18263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62200" y="3301740"/>
            <a:ext cx="895350" cy="1666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1C39FE35-DBB8-44A1-9A9B-71885E1DB6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3" y="3149340"/>
            <a:ext cx="814387" cy="3127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F6012093-A560-45D3-96E6-2DC647EF5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5999" y="1589784"/>
            <a:ext cx="1809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660086D8-F20F-4FB0-974B-965B5BC1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454140"/>
            <a:ext cx="0" cy="533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A202CBF6-3F65-4E6A-939F-7AB646CCD8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56263" y="4005002"/>
            <a:ext cx="820737" cy="2111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8" name="Rectangle 38" descr="70 %">
            <a:extLst>
              <a:ext uri="{FF2B5EF4-FFF2-40B4-BE49-F238E27FC236}">
                <a16:creationId xmlns:a16="http://schemas.microsoft.com/office/drawing/2014/main" id="{62CE2457-242B-417A-8956-0036884DC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758940"/>
            <a:ext cx="1370013" cy="55721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Other organiational systems</a:t>
            </a: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5924246F-BD82-431A-A504-BE43CD2628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7913" y="3901815"/>
            <a:ext cx="890587" cy="17303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42" name="Line 46">
            <a:extLst>
              <a:ext uri="{FF2B5EF4-FFF2-40B4-BE49-F238E27FC236}">
                <a16:creationId xmlns:a16="http://schemas.microsoft.com/office/drawing/2014/main" id="{7EE8B176-7856-4A54-8D6A-BA4FCED266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7774" y="1588991"/>
            <a:ext cx="220663" cy="15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43" name="Rectangle 47">
            <a:extLst>
              <a:ext uri="{FF2B5EF4-FFF2-40B4-BE49-F238E27FC236}">
                <a16:creationId xmlns:a16="http://schemas.microsoft.com/office/drawing/2014/main" id="{773D849E-5C5F-479D-BC53-BBA1EC3D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255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537C453A-87ED-49D8-B5A2-42D8289B6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4001827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45" name="Text Box 49">
            <a:extLst>
              <a:ext uri="{FF2B5EF4-FFF2-40B4-BE49-F238E27FC236}">
                <a16:creationId xmlns:a16="http://schemas.microsoft.com/office/drawing/2014/main" id="{96475586-1BB5-4ED9-8E35-7E0FE1CD6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463540"/>
            <a:ext cx="82708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External interface</a:t>
            </a:r>
          </a:p>
        </p:txBody>
      </p:sp>
      <p:sp>
        <p:nvSpPr>
          <p:cNvPr id="46" name="Rectangle 51">
            <a:extLst>
              <a:ext uri="{FF2B5EF4-FFF2-40B4-BE49-F238E27FC236}">
                <a16:creationId xmlns:a16="http://schemas.microsoft.com/office/drawing/2014/main" id="{BBD2DFC4-453A-4FD3-B84E-4C221AD83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3431915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47" name="Rectangle 52">
            <a:extLst>
              <a:ext uri="{FF2B5EF4-FFF2-40B4-BE49-F238E27FC236}">
                <a16:creationId xmlns:a16="http://schemas.microsoft.com/office/drawing/2014/main" id="{D7F2AA81-2EDC-4DC5-9550-40D39F16B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3860540"/>
            <a:ext cx="157163" cy="11906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48" name="Rectangle 53">
            <a:extLst>
              <a:ext uri="{FF2B5EF4-FFF2-40B4-BE49-F238E27FC236}">
                <a16:creationId xmlns:a16="http://schemas.microsoft.com/office/drawing/2014/main" id="{6AE52CB3-075E-424B-A192-21048B43A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30277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4F3103D7-2838-40BF-B421-889676F56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712777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9C51F929-F88F-447B-819A-DD1EB648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2923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1" name="Rectangle 56">
            <a:extLst>
              <a:ext uri="{FF2B5EF4-FFF2-40B4-BE49-F238E27FC236}">
                <a16:creationId xmlns:a16="http://schemas.microsoft.com/office/drawing/2014/main" id="{917FECEC-B9FB-441E-B7AC-02414F8D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4749540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2" name="Rectangle 57">
            <a:extLst>
              <a:ext uri="{FF2B5EF4-FFF2-40B4-BE49-F238E27FC236}">
                <a16:creationId xmlns:a16="http://schemas.microsoft.com/office/drawing/2014/main" id="{B4CC5CFB-8BB2-4E29-A00B-A731ED76A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3093777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3638E5BE-E1DF-4C6E-8D4F-026B28E82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3017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4" name="Rectangle 59">
            <a:extLst>
              <a:ext uri="{FF2B5EF4-FFF2-40B4-BE49-F238E27FC236}">
                <a16:creationId xmlns:a16="http://schemas.microsoft.com/office/drawing/2014/main" id="{29BD8A78-38BB-4C8D-BC63-7239DEB57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2236527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5" name="Rectangle 60">
            <a:extLst>
              <a:ext uri="{FF2B5EF4-FFF2-40B4-BE49-F238E27FC236}">
                <a16:creationId xmlns:a16="http://schemas.microsoft.com/office/drawing/2014/main" id="{8778E0DE-4050-44E1-B705-26F72FD07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463540"/>
            <a:ext cx="155575" cy="11906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6" name="Rectangle 61">
            <a:extLst>
              <a:ext uri="{FF2B5EF4-FFF2-40B4-BE49-F238E27FC236}">
                <a16:creationId xmlns:a16="http://schemas.microsoft.com/office/drawing/2014/main" id="{9E556554-E485-415E-9210-4A6FE5967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63540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7" name="Rectangle 62">
            <a:extLst>
              <a:ext uri="{FF2B5EF4-FFF2-40B4-BE49-F238E27FC236}">
                <a16:creationId xmlns:a16="http://schemas.microsoft.com/office/drawing/2014/main" id="{7D0CBEC9-8BDD-4513-B0A9-F522A32D8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789" y="1529459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8" name="Rectangle 63">
            <a:extLst>
              <a:ext uri="{FF2B5EF4-FFF2-40B4-BE49-F238E27FC236}">
                <a16:creationId xmlns:a16="http://schemas.microsoft.com/office/drawing/2014/main" id="{8C4EA706-2D32-44C7-8A34-B6A7584CE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49" y="1530253"/>
            <a:ext cx="157162" cy="11906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59" name="Rectangle 64">
            <a:extLst>
              <a:ext uri="{FF2B5EF4-FFF2-40B4-BE49-F238E27FC236}">
                <a16:creationId xmlns:a16="http://schemas.microsoft.com/office/drawing/2014/main" id="{C4E8E4E5-F203-4722-AC7F-57238A83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34940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0" name="Rectangle 65">
            <a:extLst>
              <a:ext uri="{FF2B5EF4-FFF2-40B4-BE49-F238E27FC236}">
                <a16:creationId xmlns:a16="http://schemas.microsoft.com/office/drawing/2014/main" id="{FCDB24C2-7431-4055-BF7F-A87B7AD4A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220652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1" name="Rectangle 66">
            <a:extLst>
              <a:ext uri="{FF2B5EF4-FFF2-40B4-BE49-F238E27FC236}">
                <a16:creationId xmlns:a16="http://schemas.microsoft.com/office/drawing/2014/main" id="{CCB90593-7EDF-4E8F-B726-CE792FCB5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192379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2" name="Rectangle 67">
            <a:extLst>
              <a:ext uri="{FF2B5EF4-FFF2-40B4-BE49-F238E27FC236}">
                <a16:creationId xmlns:a16="http://schemas.microsoft.com/office/drawing/2014/main" id="{C29392A8-8750-4D41-AC05-2CC9B219F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4" y="1529459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3" name="Rectangle 68">
            <a:extLst>
              <a:ext uri="{FF2B5EF4-FFF2-40B4-BE49-F238E27FC236}">
                <a16:creationId xmlns:a16="http://schemas.microsoft.com/office/drawing/2014/main" id="{521EBD4F-6AF1-4C84-BEA5-06329ED1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2" y="1529459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5" name="Rectangle 70">
            <a:extLst>
              <a:ext uri="{FF2B5EF4-FFF2-40B4-BE49-F238E27FC236}">
                <a16:creationId xmlns:a16="http://schemas.microsoft.com/office/drawing/2014/main" id="{ACBB5DF4-C765-4C25-8706-412996FB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1" y="1529459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6" name="Rectangle 71">
            <a:extLst>
              <a:ext uri="{FF2B5EF4-FFF2-40B4-BE49-F238E27FC236}">
                <a16:creationId xmlns:a16="http://schemas.microsoft.com/office/drawing/2014/main" id="{4CF3B957-51BC-4976-B2CE-0F786869C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7" y="1530253"/>
            <a:ext cx="157162" cy="11906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1200"/>
          </a:p>
        </p:txBody>
      </p:sp>
      <p:sp>
        <p:nvSpPr>
          <p:cNvPr id="67" name="Rectangle 72">
            <a:extLst>
              <a:ext uri="{FF2B5EF4-FFF2-40B4-BE49-F238E27FC236}">
                <a16:creationId xmlns:a16="http://schemas.microsoft.com/office/drawing/2014/main" id="{12EE8C6D-9A3B-46A8-B839-414B27A3C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4" y="1529459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1200"/>
          </a:p>
        </p:txBody>
      </p:sp>
      <p:sp>
        <p:nvSpPr>
          <p:cNvPr id="68" name="Rectangle 73">
            <a:extLst>
              <a:ext uri="{FF2B5EF4-FFF2-40B4-BE49-F238E27FC236}">
                <a16:creationId xmlns:a16="http://schemas.microsoft.com/office/drawing/2014/main" id="{6C5B252F-06F8-499A-BEC7-11A1B48A9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1899977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69" name="Rectangle 74">
            <a:extLst>
              <a:ext uri="{FF2B5EF4-FFF2-40B4-BE49-F238E27FC236}">
                <a16:creationId xmlns:a16="http://schemas.microsoft.com/office/drawing/2014/main" id="{F87A0F39-14F5-4BC4-A128-A8FA0474C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853940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70" name="Text Box 75">
            <a:extLst>
              <a:ext uri="{FF2B5EF4-FFF2-40B4-BE49-F238E27FC236}">
                <a16:creationId xmlns:a16="http://schemas.microsoft.com/office/drawing/2014/main" id="{A05AFA67-A9B8-4E3E-A888-0EC4370AC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530340"/>
            <a:ext cx="838200" cy="2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900" i="1">
                <a:solidFill>
                  <a:srgbClr val="000000"/>
                </a:solidFill>
              </a:rPr>
              <a:t>Information</a:t>
            </a:r>
          </a:p>
        </p:txBody>
      </p:sp>
      <p:sp>
        <p:nvSpPr>
          <p:cNvPr id="71" name="Line 76">
            <a:extLst>
              <a:ext uri="{FF2B5EF4-FFF2-40B4-BE49-F238E27FC236}">
                <a16:creationId xmlns:a16="http://schemas.microsoft.com/office/drawing/2014/main" id="{E682621F-CC19-4A9F-AC68-ACF58F9A9A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2312" y="2612766"/>
            <a:ext cx="747712" cy="71755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2" name="Rectangle 77">
            <a:extLst>
              <a:ext uri="{FF2B5EF4-FFF2-40B4-BE49-F238E27FC236}">
                <a16:creationId xmlns:a16="http://schemas.microsoft.com/office/drawing/2014/main" id="{93C11F7E-FB9C-4F6C-913B-28B588B1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541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73" name="Rectangle 78">
            <a:extLst>
              <a:ext uri="{FF2B5EF4-FFF2-40B4-BE49-F238E27FC236}">
                <a16:creationId xmlns:a16="http://schemas.microsoft.com/office/drawing/2014/main" id="{281932F9-D623-4B75-8265-8208C226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3882765"/>
            <a:ext cx="157163" cy="11906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74" name="Line 82">
            <a:extLst>
              <a:ext uri="{FF2B5EF4-FFF2-40B4-BE49-F238E27FC236}">
                <a16:creationId xmlns:a16="http://schemas.microsoft.com/office/drawing/2014/main" id="{DE3E4C3D-0778-4FB5-8C49-2DA4F9C2C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0" y="4344727"/>
            <a:ext cx="0" cy="4333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5" name="Rectangle 83">
            <a:extLst>
              <a:ext uri="{FF2B5EF4-FFF2-40B4-BE49-F238E27FC236}">
                <a16:creationId xmlns:a16="http://schemas.microsoft.com/office/drawing/2014/main" id="{E0986C77-5772-44A0-814D-B39E597CF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2923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76" name="Rectangle 84">
            <a:extLst>
              <a:ext uri="{FF2B5EF4-FFF2-40B4-BE49-F238E27FC236}">
                <a16:creationId xmlns:a16="http://schemas.microsoft.com/office/drawing/2014/main" id="{10D7235E-EF4D-422E-B12F-6856880A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388" y="4749540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77" name="Rectangle 85">
            <a:extLst>
              <a:ext uri="{FF2B5EF4-FFF2-40B4-BE49-F238E27FC236}">
                <a16:creationId xmlns:a16="http://schemas.microsoft.com/office/drawing/2014/main" id="{413537B7-799D-4F9E-B9DB-FE4B0159B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176452"/>
            <a:ext cx="960438" cy="2809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200" b="1">
                <a:solidFill>
                  <a:srgbClr val="003399"/>
                </a:solidFill>
              </a:rPr>
              <a:t>Système</a:t>
            </a:r>
          </a:p>
        </p:txBody>
      </p:sp>
      <p:sp>
        <p:nvSpPr>
          <p:cNvPr id="78" name="Text Box 86">
            <a:extLst>
              <a:ext uri="{FF2B5EF4-FFF2-40B4-BE49-F238E27FC236}">
                <a16:creationId xmlns:a16="http://schemas.microsoft.com/office/drawing/2014/main" id="{D5316C5D-5D49-41EC-99F5-525C6839B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444740"/>
            <a:ext cx="609600" cy="2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900" i="1">
                <a:solidFill>
                  <a:srgbClr val="000000"/>
                </a:solidFill>
              </a:rPr>
              <a:t>Energy</a:t>
            </a:r>
          </a:p>
        </p:txBody>
      </p:sp>
      <p:sp>
        <p:nvSpPr>
          <p:cNvPr id="79" name="Text Box 87">
            <a:extLst>
              <a:ext uri="{FF2B5EF4-FFF2-40B4-BE49-F238E27FC236}">
                <a16:creationId xmlns:a16="http://schemas.microsoft.com/office/drawing/2014/main" id="{4E00EFCB-215C-4DD0-8075-6E27BA28D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606540"/>
            <a:ext cx="685800" cy="2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900" i="1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80" name="Rectangle 88">
            <a:extLst>
              <a:ext uri="{FF2B5EF4-FFF2-40B4-BE49-F238E27FC236}">
                <a16:creationId xmlns:a16="http://schemas.microsoft.com/office/drawing/2014/main" id="{25CC0774-D922-426B-9CD8-889686442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853940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81" name="Rectangle 89">
            <a:extLst>
              <a:ext uri="{FF2B5EF4-FFF2-40B4-BE49-F238E27FC236}">
                <a16:creationId xmlns:a16="http://schemas.microsoft.com/office/drawing/2014/main" id="{F8813954-C475-440F-8A3B-E62903CB8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030277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82" name="Rectangle 92">
            <a:extLst>
              <a:ext uri="{FF2B5EF4-FFF2-40B4-BE49-F238E27FC236}">
                <a16:creationId xmlns:a16="http://schemas.microsoft.com/office/drawing/2014/main" id="{5C02E3E8-1DEB-41FA-93D0-03ABD89F8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191744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83" name="Rectangle 93">
            <a:extLst>
              <a:ext uri="{FF2B5EF4-FFF2-40B4-BE49-F238E27FC236}">
                <a16:creationId xmlns:a16="http://schemas.microsoft.com/office/drawing/2014/main" id="{02B3A5B9-72F2-47F0-91E8-2EB7C6074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38215"/>
            <a:ext cx="155575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84" name="Line 94">
            <a:extLst>
              <a:ext uri="{FF2B5EF4-FFF2-40B4-BE49-F238E27FC236}">
                <a16:creationId xmlns:a16="http://schemas.microsoft.com/office/drawing/2014/main" id="{659F5046-CBB1-4F8C-BDD9-2BB72C4940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006340"/>
            <a:ext cx="1600200" cy="1066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5" name="Rectangle 95">
            <a:extLst>
              <a:ext uri="{FF2B5EF4-FFF2-40B4-BE49-F238E27FC236}">
                <a16:creationId xmlns:a16="http://schemas.microsoft.com/office/drawing/2014/main" id="{76218FDD-361C-429B-9EEA-AE7FA9BC1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1860290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1200"/>
          </a:p>
        </p:txBody>
      </p:sp>
      <p:sp>
        <p:nvSpPr>
          <p:cNvPr id="86" name="Text Box 96">
            <a:extLst>
              <a:ext uri="{FF2B5EF4-FFF2-40B4-BE49-F238E27FC236}">
                <a16:creationId xmlns:a16="http://schemas.microsoft.com/office/drawing/2014/main" id="{3118232B-C387-47A9-BB76-B61B5DD8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972" y="2095908"/>
            <a:ext cx="392113" cy="2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r>
              <a:rPr lang="en-US" altLang="fr-FR" sz="900" i="1">
                <a:solidFill>
                  <a:srgbClr val="000000"/>
                </a:solidFill>
              </a:rPr>
              <a:t>Needs</a:t>
            </a:r>
          </a:p>
        </p:txBody>
      </p:sp>
      <p:sp>
        <p:nvSpPr>
          <p:cNvPr id="87" name="Rectangle 97">
            <a:extLst>
              <a:ext uri="{FF2B5EF4-FFF2-40B4-BE49-F238E27FC236}">
                <a16:creationId xmlns:a16="http://schemas.microsoft.com/office/drawing/2014/main" id="{E47DC90D-85C9-4DF8-97D7-777F20935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033327"/>
            <a:ext cx="9826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100" b="1"/>
              <a:t>Maximal systemic perimeter</a:t>
            </a:r>
            <a:endParaRPr lang="en-US" altLang="fr-FR" sz="1000" b="1"/>
          </a:p>
        </p:txBody>
      </p:sp>
      <p:sp>
        <p:nvSpPr>
          <p:cNvPr id="88" name="Text Box 102">
            <a:extLst>
              <a:ext uri="{FF2B5EF4-FFF2-40B4-BE49-F238E27FC236}">
                <a16:creationId xmlns:a16="http://schemas.microsoft.com/office/drawing/2014/main" id="{E84F2F40-8F29-4E8D-929C-6C757E1D3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21" y="5707926"/>
            <a:ext cx="8417651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1600" dirty="0">
                <a:solidFill>
                  <a:srgbClr val="000000"/>
                </a:solidFill>
              </a:rPr>
              <a:t>An example of a </a:t>
            </a:r>
            <a:r>
              <a:rPr lang="en-US" altLang="fr-FR" sz="1600" b="1" dirty="0">
                <a:solidFill>
                  <a:srgbClr val="003399"/>
                </a:solidFill>
              </a:rPr>
              <a:t>generic maximal systemic perimeter </a:t>
            </a:r>
            <a:r>
              <a:rPr lang="en-US" altLang="fr-FR" sz="1600" dirty="0">
                <a:solidFill>
                  <a:srgbClr val="000000"/>
                </a:solidFill>
              </a:rPr>
              <a:t>of a system. Setting </a:t>
            </a:r>
            <a:r>
              <a:rPr lang="en-US" altLang="fr-FR" sz="1600" b="1" dirty="0">
                <a:solidFill>
                  <a:srgbClr val="003399"/>
                </a:solidFill>
              </a:rPr>
              <a:t>boundaries to the environment of a system </a:t>
            </a:r>
            <a:r>
              <a:rPr lang="en-US" altLang="fr-FR" sz="1600" dirty="0">
                <a:solidFill>
                  <a:srgbClr val="000000"/>
                </a:solidFill>
              </a:rPr>
              <a:t>should be one of the first architecture tasks.</a:t>
            </a:r>
          </a:p>
        </p:txBody>
      </p:sp>
      <p:sp>
        <p:nvSpPr>
          <p:cNvPr id="89" name="Rectangle 1080">
            <a:extLst>
              <a:ext uri="{FF2B5EF4-FFF2-40B4-BE49-F238E27FC236}">
                <a16:creationId xmlns:a16="http://schemas.microsoft.com/office/drawing/2014/main" id="{5AA35821-87A1-4A32-AD13-587A6945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3827202"/>
            <a:ext cx="908050" cy="388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54000" tIns="46800" rIns="54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Tx/>
              <a:buNone/>
            </a:pPr>
            <a:r>
              <a:rPr lang="en-US" altLang="fr-FR" sz="700" b="1"/>
              <a:t>Humanware subsystems</a:t>
            </a:r>
          </a:p>
        </p:txBody>
      </p:sp>
      <p:sp>
        <p:nvSpPr>
          <p:cNvPr id="90" name="Rectangle 1245">
            <a:extLst>
              <a:ext uri="{FF2B5EF4-FFF2-40B4-BE49-F238E27FC236}">
                <a16:creationId xmlns:a16="http://schemas.microsoft.com/office/drawing/2014/main" id="{4802D8B4-4F09-4651-8086-C563325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3304915"/>
            <a:ext cx="908050" cy="3952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54000" tIns="46800" rIns="54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700" b="1"/>
              <a:t>Software subsystems</a:t>
            </a:r>
          </a:p>
        </p:txBody>
      </p:sp>
      <p:sp>
        <p:nvSpPr>
          <p:cNvPr id="91" name="Rectangle 1246">
            <a:extLst>
              <a:ext uri="{FF2B5EF4-FFF2-40B4-BE49-F238E27FC236}">
                <a16:creationId xmlns:a16="http://schemas.microsoft.com/office/drawing/2014/main" id="{2314A89B-7BBB-4AA0-BCE0-13101B419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013" y="3312852"/>
            <a:ext cx="908050" cy="395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54000" tIns="46800" rIns="54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Tx/>
              <a:buNone/>
            </a:pPr>
            <a:r>
              <a:rPr lang="en-US" altLang="fr-FR" sz="700" b="1"/>
              <a:t>Hardware subsystems</a:t>
            </a:r>
          </a:p>
        </p:txBody>
      </p:sp>
      <p:sp>
        <p:nvSpPr>
          <p:cNvPr id="92" name="Rectangle 15" descr="70 %">
            <a:extLst>
              <a:ext uri="{FF2B5EF4-FFF2-40B4-BE49-F238E27FC236}">
                <a16:creationId xmlns:a16="http://schemas.microsoft.com/office/drawing/2014/main" id="{61B318CB-4B55-4929-B876-685EF31B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3968490"/>
            <a:ext cx="1371600" cy="4857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buClrTx/>
              <a:buNone/>
            </a:pPr>
            <a:r>
              <a:rPr lang="en-US" altLang="fr-FR" sz="1100" b="1">
                <a:solidFill>
                  <a:srgbClr val="000000"/>
                </a:solidFill>
              </a:rPr>
              <a:t>Other technical systems</a:t>
            </a:r>
          </a:p>
        </p:txBody>
      </p:sp>
      <p:sp>
        <p:nvSpPr>
          <p:cNvPr id="93" name="Rectangle 80">
            <a:extLst>
              <a:ext uri="{FF2B5EF4-FFF2-40B4-BE49-F238E27FC236}">
                <a16:creationId xmlns:a16="http://schemas.microsoft.com/office/drawing/2014/main" id="{0B7E94BA-CBD5-41F5-9683-8C979300A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4160577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94" name="Rectangle 81">
            <a:extLst>
              <a:ext uri="{FF2B5EF4-FFF2-40B4-BE49-F238E27FC236}">
                <a16:creationId xmlns:a16="http://schemas.microsoft.com/office/drawing/2014/main" id="{32DE9697-22A1-4039-8737-334539D83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138" y="3924040"/>
            <a:ext cx="157162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95" name="Text Box 43">
            <a:extLst>
              <a:ext uri="{FF2B5EF4-FFF2-40B4-BE49-F238E27FC236}">
                <a16:creationId xmlns:a16="http://schemas.microsoft.com/office/drawing/2014/main" id="{A91D9FA6-8DA2-4635-9762-DF901D5B8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749540"/>
            <a:ext cx="1600200" cy="457200"/>
          </a:xfrm>
          <a:prstGeom prst="rect">
            <a:avLst/>
          </a:prstGeom>
          <a:solidFill>
            <a:schemeClr val="bg1"/>
          </a:solidFill>
          <a:ln w="3175">
            <a:solidFill>
              <a:srgbClr val="969696"/>
            </a:solidFill>
            <a:miter lim="800000"/>
            <a:headEnd/>
            <a:tailEnd/>
          </a:ln>
        </p:spPr>
        <p:txBody>
          <a:bodyPr wrap="none" lIns="90000" tIns="10800" rIns="90000" bIns="10800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FontTx/>
              <a:buNone/>
            </a:pPr>
            <a:endParaRPr lang="en-US" altLang="fr-FR" sz="1200">
              <a:solidFill>
                <a:srgbClr val="000000"/>
              </a:solidFill>
            </a:endParaRPr>
          </a:p>
        </p:txBody>
      </p:sp>
      <p:sp>
        <p:nvSpPr>
          <p:cNvPr id="96" name="Line 41">
            <a:extLst>
              <a:ext uri="{FF2B5EF4-FFF2-40B4-BE49-F238E27FC236}">
                <a16:creationId xmlns:a16="http://schemas.microsoft.com/office/drawing/2014/main" id="{39A135F9-2E79-444A-B1E8-80F71B10C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" y="4978140"/>
            <a:ext cx="2159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7" name="Text Box 42">
            <a:extLst>
              <a:ext uri="{FF2B5EF4-FFF2-40B4-BE49-F238E27FC236}">
                <a16:creationId xmlns:a16="http://schemas.microsoft.com/office/drawing/2014/main" id="{1F2FCB80-18EF-4A4F-A82C-BAEE66AE0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4790815"/>
            <a:ext cx="13414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fr-FR" sz="800" i="1">
                <a:solidFill>
                  <a:srgbClr val="000000"/>
                </a:solidFill>
              </a:rPr>
              <a:t>Relation, influence, interface, interaction</a:t>
            </a:r>
          </a:p>
        </p:txBody>
      </p:sp>
      <p:sp>
        <p:nvSpPr>
          <p:cNvPr id="98" name="Rectangle 68">
            <a:extLst>
              <a:ext uri="{FF2B5EF4-FFF2-40B4-BE49-F238E27FC236}">
                <a16:creationId xmlns:a16="http://schemas.microsoft.com/office/drawing/2014/main" id="{EF399F6C-F760-446B-A483-1EFE6DC8C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263" y="1529459"/>
            <a:ext cx="157163" cy="12065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buClr>
                <a:srgbClr val="003399"/>
              </a:buClr>
              <a:buFont typeface="Alstom" pitchFamily="2" charset="0"/>
              <a:buChar char="−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99"/>
              </a:buClr>
              <a:buFont typeface="Alstom" pitchFamily="2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fr-FR" sz="900">
              <a:solidFill>
                <a:srgbClr val="000000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48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8AEA3-735C-495E-9905-CE551A3E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Beware: avoid confusing product system and project system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1FA3A12C-6165-49FA-84B3-189D1EC3C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4C5AC-0D49-4B79-A38F-E436AF5B81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92371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8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CD6ADDF-69A1-44EC-851F-B3F666BF61B8}"/>
              </a:ext>
            </a:extLst>
          </p:cNvPr>
          <p:cNvGrpSpPr/>
          <p:nvPr/>
        </p:nvGrpSpPr>
        <p:grpSpPr>
          <a:xfrm>
            <a:off x="60426" y="1344515"/>
            <a:ext cx="8332177" cy="3659950"/>
            <a:chOff x="42497" y="1606034"/>
            <a:chExt cx="8332177" cy="3232633"/>
          </a:xfrm>
        </p:grpSpPr>
        <p:sp>
          <p:nvSpPr>
            <p:cNvPr id="7" name="Rectangle 1027">
              <a:extLst>
                <a:ext uri="{FF2B5EF4-FFF2-40B4-BE49-F238E27FC236}">
                  <a16:creationId xmlns:a16="http://schemas.microsoft.com/office/drawing/2014/main" id="{469E2EA9-8ECB-4ABF-B473-9F4078FD9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377" y="1619251"/>
              <a:ext cx="2406162" cy="927588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83077" tIns="43200" rIns="83077" bIns="43200" anchor="ctr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600">
                  <a:solidFill>
                    <a:srgbClr val="084887"/>
                  </a:solidFill>
                </a:rPr>
                <a:t>Project system</a:t>
              </a:r>
            </a:p>
          </p:txBody>
        </p:sp>
        <p:sp>
          <p:nvSpPr>
            <p:cNvPr id="8" name="Rectangle 1028" descr="70 %">
              <a:extLst>
                <a:ext uri="{FF2B5EF4-FFF2-40B4-BE49-F238E27FC236}">
                  <a16:creationId xmlns:a16="http://schemas.microsoft.com/office/drawing/2014/main" id="{6E481905-EC3F-4B4F-9B59-A8C85F5A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031" y="1619251"/>
              <a:ext cx="2404697" cy="927588"/>
            </a:xfrm>
            <a:prstGeom prst="rect">
              <a:avLst/>
            </a:prstGeom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83077" tIns="43200" rIns="83077" bIns="43200" anchor="ctr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600">
                  <a:solidFill>
                    <a:srgbClr val="084887"/>
                  </a:solidFill>
                </a:rPr>
                <a:t>Product system</a:t>
              </a:r>
            </a:p>
          </p:txBody>
        </p:sp>
        <p:sp>
          <p:nvSpPr>
            <p:cNvPr id="9" name="Line 1029">
              <a:extLst>
                <a:ext uri="{FF2B5EF4-FFF2-40B4-BE49-F238E27FC236}">
                  <a16:creationId xmlns:a16="http://schemas.microsoft.com/office/drawing/2014/main" id="{1570F213-7272-4F04-BEBC-B90FC2C391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6539" y="1954823"/>
              <a:ext cx="14463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3077" tIns="43200" rIns="83077" bIns="43200" anchor="ctr"/>
            <a:lstStyle/>
            <a:p>
              <a:endParaRPr lang="en-US" sz="2400"/>
            </a:p>
          </p:txBody>
        </p:sp>
        <p:sp>
          <p:nvSpPr>
            <p:cNvPr id="10" name="Line 1031">
              <a:extLst>
                <a:ext uri="{FF2B5EF4-FFF2-40B4-BE49-F238E27FC236}">
                  <a16:creationId xmlns:a16="http://schemas.microsoft.com/office/drawing/2014/main" id="{5995BA40-99C6-4A0E-B498-2235891F4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6539" y="2306515"/>
              <a:ext cx="14184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3077" tIns="43200" rIns="83077" bIns="43200" anchor="ctr"/>
            <a:lstStyle/>
            <a:p>
              <a:endParaRPr lang="en-US" sz="2400"/>
            </a:p>
          </p:txBody>
        </p:sp>
        <p:sp>
          <p:nvSpPr>
            <p:cNvPr id="11" name="Text Box 1177">
              <a:extLst>
                <a:ext uri="{FF2B5EF4-FFF2-40B4-BE49-F238E27FC236}">
                  <a16:creationId xmlns:a16="http://schemas.microsoft.com/office/drawing/2014/main" id="{546D6B48-A90C-4DBB-BDEF-90AB3D39E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451" y="1606034"/>
              <a:ext cx="967154" cy="21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Status</a:t>
              </a:r>
            </a:p>
          </p:txBody>
        </p:sp>
        <p:sp>
          <p:nvSpPr>
            <p:cNvPr id="12" name="Text Box 1182">
              <a:extLst>
                <a:ext uri="{FF2B5EF4-FFF2-40B4-BE49-F238E27FC236}">
                  <a16:creationId xmlns:a16="http://schemas.microsoft.com/office/drawing/2014/main" id="{11F08697-816B-421B-BC2F-21B9EABAD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285" y="2362200"/>
              <a:ext cx="1106366" cy="362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Execution actions</a:t>
              </a:r>
            </a:p>
          </p:txBody>
        </p:sp>
        <p:cxnSp>
          <p:nvCxnSpPr>
            <p:cNvPr id="13" name="Connecteur droit 30">
              <a:extLst>
                <a:ext uri="{FF2B5EF4-FFF2-40B4-BE49-F238E27FC236}">
                  <a16:creationId xmlns:a16="http://schemas.microsoft.com/office/drawing/2014/main" id="{E1BCBCB5-333F-4116-9FFD-4E0D9F20AE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4754" y="4034205"/>
              <a:ext cx="7559920" cy="879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Connecteur droit 32">
              <a:extLst>
                <a:ext uri="{FF2B5EF4-FFF2-40B4-BE49-F238E27FC236}">
                  <a16:creationId xmlns:a16="http://schemas.microsoft.com/office/drawing/2014/main" id="{821448B6-93CF-45B2-B561-E1D247D307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4754" y="2938097"/>
              <a:ext cx="7559920" cy="879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Connecteur droit avec flèche 33">
              <a:extLst>
                <a:ext uri="{FF2B5EF4-FFF2-40B4-BE49-F238E27FC236}">
                  <a16:creationId xmlns:a16="http://schemas.microsoft.com/office/drawing/2014/main" id="{96DE7D9C-FFF8-47E5-B3E8-527FB191A5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38600" y="3493477"/>
              <a:ext cx="1364274" cy="10799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" name="Connecteur droit avec flèche 35">
              <a:extLst>
                <a:ext uri="{FF2B5EF4-FFF2-40B4-BE49-F238E27FC236}">
                  <a16:creationId xmlns:a16="http://schemas.microsoft.com/office/drawing/2014/main" id="{CD8BD404-F9FF-4DF5-9EF1-638BF637C8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8600" y="4573466"/>
              <a:ext cx="1364274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7" name="Text Box 1182">
              <a:extLst>
                <a:ext uri="{FF2B5EF4-FFF2-40B4-BE49-F238E27FC236}">
                  <a16:creationId xmlns:a16="http://schemas.microsoft.com/office/drawing/2014/main" id="{8458A5D4-9427-4B97-AAFE-2025017D6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7554" y="4618893"/>
              <a:ext cx="1106366" cy="21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Affect</a:t>
              </a:r>
            </a:p>
          </p:txBody>
        </p:sp>
        <p:sp>
          <p:nvSpPr>
            <p:cNvPr id="18" name="Text Box 1182">
              <a:extLst>
                <a:ext uri="{FF2B5EF4-FFF2-40B4-BE49-F238E27FC236}">
                  <a16:creationId xmlns:a16="http://schemas.microsoft.com/office/drawing/2014/main" id="{7B28B4E0-3631-4218-9E97-3F4CEBF3F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7554" y="3251689"/>
              <a:ext cx="1129812" cy="21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Work on</a:t>
              </a:r>
            </a:p>
          </p:txBody>
        </p:sp>
        <p:cxnSp>
          <p:nvCxnSpPr>
            <p:cNvPr id="19" name="Connecteur droit avec flèche 40">
              <a:extLst>
                <a:ext uri="{FF2B5EF4-FFF2-40B4-BE49-F238E27FC236}">
                  <a16:creationId xmlns:a16="http://schemas.microsoft.com/office/drawing/2014/main" id="{D3BDE0AF-DF13-4A9E-9F95-A097B96EBB50}"/>
                </a:ext>
              </a:extLst>
            </p:cNvPr>
            <p:cNvCxnSpPr>
              <a:cxnSpLocks noChangeShapeType="1"/>
              <a:endCxn id="30" idx="0"/>
            </p:cNvCxnSpPr>
            <p:nvPr/>
          </p:nvCxnSpPr>
          <p:spPr bwMode="auto">
            <a:xfrm>
              <a:off x="6025662" y="3675185"/>
              <a:ext cx="0" cy="7048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Connecteur droit avec flèche 42">
              <a:extLst>
                <a:ext uri="{FF2B5EF4-FFF2-40B4-BE49-F238E27FC236}">
                  <a16:creationId xmlns:a16="http://schemas.microsoft.com/office/drawing/2014/main" id="{62C9696F-EF77-4F80-837B-B1514F91ECCB}"/>
                </a:ext>
              </a:extLst>
            </p:cNvPr>
            <p:cNvCxnSpPr>
              <a:cxnSpLocks noChangeShapeType="1"/>
              <a:endCxn id="31" idx="0"/>
            </p:cNvCxnSpPr>
            <p:nvPr/>
          </p:nvCxnSpPr>
          <p:spPr bwMode="auto">
            <a:xfrm>
              <a:off x="7142285" y="3675185"/>
              <a:ext cx="0" cy="7048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1" name="Text Box 1182">
              <a:extLst>
                <a:ext uri="{FF2B5EF4-FFF2-40B4-BE49-F238E27FC236}">
                  <a16:creationId xmlns:a16="http://schemas.microsoft.com/office/drawing/2014/main" id="{2AD0272A-7E11-478F-8B76-556438C83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0220" y="3919905"/>
              <a:ext cx="883626" cy="21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Implement</a:t>
              </a:r>
            </a:p>
          </p:txBody>
        </p:sp>
        <p:cxnSp>
          <p:nvCxnSpPr>
            <p:cNvPr id="22" name="Connecteur droit avec flèche 47">
              <a:extLst>
                <a:ext uri="{FF2B5EF4-FFF2-40B4-BE49-F238E27FC236}">
                  <a16:creationId xmlns:a16="http://schemas.microsoft.com/office/drawing/2014/main" id="{130C99C6-9A5E-42B4-9D88-792BFA8390F6}"/>
                </a:ext>
              </a:extLst>
            </p:cNvPr>
            <p:cNvCxnSpPr>
              <a:cxnSpLocks noChangeShapeType="1"/>
              <a:stCxn id="34" idx="0"/>
              <a:endCxn id="58" idx="4"/>
            </p:cNvCxnSpPr>
            <p:nvPr/>
          </p:nvCxnSpPr>
          <p:spPr bwMode="auto">
            <a:xfrm flipH="1" flipV="1">
              <a:off x="1762858" y="3650274"/>
              <a:ext cx="162657" cy="72976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" name="Connecteur droit avec flèche 50">
              <a:extLst>
                <a:ext uri="{FF2B5EF4-FFF2-40B4-BE49-F238E27FC236}">
                  <a16:creationId xmlns:a16="http://schemas.microsoft.com/office/drawing/2014/main" id="{0E3111B5-D968-4E03-A20F-3957FA5232F2}"/>
                </a:ext>
              </a:extLst>
            </p:cNvPr>
            <p:cNvCxnSpPr>
              <a:cxnSpLocks noChangeShapeType="1"/>
              <a:stCxn id="35" idx="0"/>
              <a:endCxn id="49" idx="4"/>
            </p:cNvCxnSpPr>
            <p:nvPr/>
          </p:nvCxnSpPr>
          <p:spPr bwMode="auto">
            <a:xfrm flipV="1">
              <a:off x="3329354" y="3635620"/>
              <a:ext cx="266700" cy="74441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Connecteur droit avec flèche 62">
              <a:extLst>
                <a:ext uri="{FF2B5EF4-FFF2-40B4-BE49-F238E27FC236}">
                  <a16:creationId xmlns:a16="http://schemas.microsoft.com/office/drawing/2014/main" id="{9B163D11-70A3-4C04-98B7-97D11E008E3B}"/>
                </a:ext>
              </a:extLst>
            </p:cNvPr>
            <p:cNvCxnSpPr>
              <a:cxnSpLocks noChangeShapeType="1"/>
              <a:stCxn id="35" idx="0"/>
              <a:endCxn id="52" idx="4"/>
            </p:cNvCxnSpPr>
            <p:nvPr/>
          </p:nvCxnSpPr>
          <p:spPr bwMode="auto">
            <a:xfrm flipH="1" flipV="1">
              <a:off x="2993782" y="3642947"/>
              <a:ext cx="335573" cy="7370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5" name="Text Box 1182">
              <a:extLst>
                <a:ext uri="{FF2B5EF4-FFF2-40B4-BE49-F238E27FC236}">
                  <a16:creationId xmlns:a16="http://schemas.microsoft.com/office/drawing/2014/main" id="{4DB9746A-F730-426B-A306-BA2C0392A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735" y="3900854"/>
              <a:ext cx="675542" cy="21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3077" tIns="43200" rIns="83077" bIns="43200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 b="0">
                  <a:solidFill>
                    <a:schemeClr val="tx1"/>
                  </a:solidFill>
                </a:rPr>
                <a:t>Achieve</a:t>
              </a:r>
            </a:p>
          </p:txBody>
        </p:sp>
        <p:cxnSp>
          <p:nvCxnSpPr>
            <p:cNvPr id="26" name="Connecteur droit avec flèche 66">
              <a:extLst>
                <a:ext uri="{FF2B5EF4-FFF2-40B4-BE49-F238E27FC236}">
                  <a16:creationId xmlns:a16="http://schemas.microsoft.com/office/drawing/2014/main" id="{64131E2E-F8F4-4D4F-A2F6-B66DF4D47956}"/>
                </a:ext>
              </a:extLst>
            </p:cNvPr>
            <p:cNvCxnSpPr>
              <a:cxnSpLocks noChangeShapeType="1"/>
              <a:endCxn id="58" idx="0"/>
            </p:cNvCxnSpPr>
            <p:nvPr/>
          </p:nvCxnSpPr>
          <p:spPr bwMode="auto">
            <a:xfrm flipH="1">
              <a:off x="1762858" y="2546839"/>
              <a:ext cx="936380" cy="76639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Connecteur droit avec flèche 69">
              <a:extLst>
                <a:ext uri="{FF2B5EF4-FFF2-40B4-BE49-F238E27FC236}">
                  <a16:creationId xmlns:a16="http://schemas.microsoft.com/office/drawing/2014/main" id="{11D6F8DA-3487-4CDF-BB14-13CA119CA2FF}"/>
                </a:ext>
              </a:extLst>
            </p:cNvPr>
            <p:cNvCxnSpPr>
              <a:cxnSpLocks noChangeShapeType="1"/>
              <a:endCxn id="52" idx="0"/>
            </p:cNvCxnSpPr>
            <p:nvPr/>
          </p:nvCxnSpPr>
          <p:spPr bwMode="auto">
            <a:xfrm>
              <a:off x="2699238" y="2546839"/>
              <a:ext cx="294543" cy="75906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Connecteur droit avec flèche 72">
              <a:extLst>
                <a:ext uri="{FF2B5EF4-FFF2-40B4-BE49-F238E27FC236}">
                  <a16:creationId xmlns:a16="http://schemas.microsoft.com/office/drawing/2014/main" id="{4F5901E1-8359-4163-BC37-0E4F9EB1DFA4}"/>
                </a:ext>
              </a:extLst>
            </p:cNvPr>
            <p:cNvCxnSpPr>
              <a:cxnSpLocks noChangeShapeType="1"/>
              <a:endCxn id="32" idx="0"/>
            </p:cNvCxnSpPr>
            <p:nvPr/>
          </p:nvCxnSpPr>
          <p:spPr bwMode="auto">
            <a:xfrm>
              <a:off x="6522427" y="2546839"/>
              <a:ext cx="650631" cy="71950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Connecteur droit avec flèche 75">
              <a:extLst>
                <a:ext uri="{FF2B5EF4-FFF2-40B4-BE49-F238E27FC236}">
                  <a16:creationId xmlns:a16="http://schemas.microsoft.com/office/drawing/2014/main" id="{BDC886E9-7198-4DF0-80A9-9FE6696DEA8E}"/>
                </a:ext>
              </a:extLst>
            </p:cNvPr>
            <p:cNvCxnSpPr>
              <a:cxnSpLocks noChangeShapeType="1"/>
              <a:endCxn id="33" idx="0"/>
            </p:cNvCxnSpPr>
            <p:nvPr/>
          </p:nvCxnSpPr>
          <p:spPr bwMode="auto">
            <a:xfrm flipH="1">
              <a:off x="6059366" y="2546839"/>
              <a:ext cx="463062" cy="7239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Rectangle à coins arrondis 82">
              <a:extLst>
                <a:ext uri="{FF2B5EF4-FFF2-40B4-BE49-F238E27FC236}">
                  <a16:creationId xmlns:a16="http://schemas.microsoft.com/office/drawing/2014/main" id="{1C8742E6-702C-4747-9D25-ABCEEF376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462" y="4380035"/>
              <a:ext cx="914400" cy="422031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b="0">
                  <a:solidFill>
                    <a:srgbClr val="084887"/>
                  </a:solidFill>
                </a:rPr>
                <a:t>Function</a:t>
              </a:r>
            </a:p>
          </p:txBody>
        </p:sp>
        <p:sp>
          <p:nvSpPr>
            <p:cNvPr id="31" name="Rectangle à coins arrondis 83">
              <a:extLst>
                <a:ext uri="{FF2B5EF4-FFF2-40B4-BE49-F238E27FC236}">
                  <a16:creationId xmlns:a16="http://schemas.microsoft.com/office/drawing/2014/main" id="{B33FD26C-9DB8-40C2-A8FF-47F84ED81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5085" y="4380035"/>
              <a:ext cx="914400" cy="422031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None/>
              </a:pPr>
              <a:r>
                <a:rPr lang="en-US" altLang="fr-FR" sz="1000" b="0">
                  <a:solidFill>
                    <a:srgbClr val="084887"/>
                  </a:solidFill>
                </a:rPr>
                <a:t>Function</a:t>
              </a:r>
            </a:p>
          </p:txBody>
        </p:sp>
        <p:sp>
          <p:nvSpPr>
            <p:cNvPr id="32" name="Rectangle 84">
              <a:extLst>
                <a:ext uri="{FF2B5EF4-FFF2-40B4-BE49-F238E27FC236}">
                  <a16:creationId xmlns:a16="http://schemas.microsoft.com/office/drawing/2014/main" id="{019FC4AC-4C8F-40A4-9291-93808C916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089" y="3266343"/>
              <a:ext cx="678473" cy="422031"/>
            </a:xfrm>
            <a:prstGeom prst="rect">
              <a:avLst/>
            </a:prstGeom>
            <a:solidFill>
              <a:srgbClr val="0033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b="0">
                  <a:solidFill>
                    <a:schemeClr val="bg1"/>
                  </a:solidFill>
                </a:rPr>
                <a:t>Sub-system</a:t>
              </a:r>
            </a:p>
          </p:txBody>
        </p:sp>
        <p:sp>
          <p:nvSpPr>
            <p:cNvPr id="33" name="Rectangle 85">
              <a:extLst>
                <a:ext uri="{FF2B5EF4-FFF2-40B4-BE49-F238E27FC236}">
                  <a16:creationId xmlns:a16="http://schemas.microsoft.com/office/drawing/2014/main" id="{711B6855-533E-4084-B2E7-735B1C91E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397" y="3270738"/>
              <a:ext cx="679938" cy="422031"/>
            </a:xfrm>
            <a:prstGeom prst="rect">
              <a:avLst/>
            </a:prstGeom>
            <a:solidFill>
              <a:srgbClr val="0033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b="0">
                  <a:solidFill>
                    <a:schemeClr val="bg1"/>
                  </a:solidFill>
                </a:rPr>
                <a:t>Sub-system</a:t>
              </a:r>
            </a:p>
          </p:txBody>
        </p:sp>
        <p:sp>
          <p:nvSpPr>
            <p:cNvPr id="34" name="Rectangle à coins arrondis 90">
              <a:extLst>
                <a:ext uri="{FF2B5EF4-FFF2-40B4-BE49-F238E27FC236}">
                  <a16:creationId xmlns:a16="http://schemas.microsoft.com/office/drawing/2014/main" id="{439AAEDA-D86D-4EE2-9EA2-4259D930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315" y="4380035"/>
              <a:ext cx="914400" cy="422031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b="0">
                  <a:solidFill>
                    <a:srgbClr val="084887"/>
                  </a:solidFill>
                </a:rPr>
                <a:t>Project activity</a:t>
              </a:r>
            </a:p>
          </p:txBody>
        </p:sp>
        <p:sp>
          <p:nvSpPr>
            <p:cNvPr id="35" name="Rectangle à coins arrondis 91">
              <a:extLst>
                <a:ext uri="{FF2B5EF4-FFF2-40B4-BE49-F238E27FC236}">
                  <a16:creationId xmlns:a16="http://schemas.microsoft.com/office/drawing/2014/main" id="{9AA408E3-DD19-4D1D-BE16-E4A4A92A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154" y="4380035"/>
              <a:ext cx="914400" cy="422031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3077" tIns="43200" rIns="83077" bIns="43200" anchor="ctr" anchorCtr="1"/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00" b="0">
                  <a:solidFill>
                    <a:srgbClr val="084887"/>
                  </a:solidFill>
                </a:rPr>
                <a:t>Project activity</a:t>
              </a:r>
            </a:p>
          </p:txBody>
        </p:sp>
        <p:grpSp>
          <p:nvGrpSpPr>
            <p:cNvPr id="36" name="Group 1262">
              <a:extLst>
                <a:ext uri="{FF2B5EF4-FFF2-40B4-BE49-F238E27FC236}">
                  <a16:creationId xmlns:a16="http://schemas.microsoft.com/office/drawing/2014/main" id="{460D39BF-7E0D-4B60-BD6F-326655E4C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2358" y="3313236"/>
              <a:ext cx="381000" cy="337038"/>
              <a:chOff x="1920" y="2688"/>
              <a:chExt cx="240" cy="240"/>
            </a:xfrm>
          </p:grpSpPr>
          <p:sp>
            <p:nvSpPr>
              <p:cNvPr id="58" name="Oval 1263">
                <a:extLst>
                  <a:ext uri="{FF2B5EF4-FFF2-40B4-BE49-F238E27FC236}">
                    <a16:creationId xmlns:a16="http://schemas.microsoft.com/office/drawing/2014/main" id="{AACBA16A-0EE2-401B-834D-5F543ED86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sp>
            <p:nvSpPr>
              <p:cNvPr id="59" name="Oval 1264">
                <a:extLst>
                  <a:ext uri="{FF2B5EF4-FFF2-40B4-BE49-F238E27FC236}">
                    <a16:creationId xmlns:a16="http://schemas.microsoft.com/office/drawing/2014/main" id="{64040AF1-B654-444D-84FC-D338900E5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712"/>
                <a:ext cx="193" cy="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pic>
            <p:nvPicPr>
              <p:cNvPr id="60" name="Picture 1265">
                <a:extLst>
                  <a:ext uri="{FF2B5EF4-FFF2-40B4-BE49-F238E27FC236}">
                    <a16:creationId xmlns:a16="http://schemas.microsoft.com/office/drawing/2014/main" id="{CB1EFEC9-0281-4E1D-8EC0-12AA04798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6" y="2729"/>
                <a:ext cx="73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1266">
              <a:extLst>
                <a:ext uri="{FF2B5EF4-FFF2-40B4-BE49-F238E27FC236}">
                  <a16:creationId xmlns:a16="http://schemas.microsoft.com/office/drawing/2014/main" id="{2F35835E-859E-4762-9BFB-5BA10659B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166" y="3305908"/>
              <a:ext cx="381000" cy="337038"/>
              <a:chOff x="1920" y="2688"/>
              <a:chExt cx="240" cy="240"/>
            </a:xfrm>
          </p:grpSpPr>
          <p:sp>
            <p:nvSpPr>
              <p:cNvPr id="55" name="Oval 1267">
                <a:extLst>
                  <a:ext uri="{FF2B5EF4-FFF2-40B4-BE49-F238E27FC236}">
                    <a16:creationId xmlns:a16="http://schemas.microsoft.com/office/drawing/2014/main" id="{EA4D9884-D325-4064-B320-5200AB1AF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sp>
            <p:nvSpPr>
              <p:cNvPr id="56" name="Oval 1268">
                <a:extLst>
                  <a:ext uri="{FF2B5EF4-FFF2-40B4-BE49-F238E27FC236}">
                    <a16:creationId xmlns:a16="http://schemas.microsoft.com/office/drawing/2014/main" id="{A68F61FA-1002-4553-8B21-D8FC59B90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712"/>
                <a:ext cx="193" cy="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pic>
            <p:nvPicPr>
              <p:cNvPr id="57" name="Picture 1269">
                <a:extLst>
                  <a:ext uri="{FF2B5EF4-FFF2-40B4-BE49-F238E27FC236}">
                    <a16:creationId xmlns:a16="http://schemas.microsoft.com/office/drawing/2014/main" id="{EDD8DAE5-5D66-4FF5-8592-D848EF101C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6" y="2729"/>
                <a:ext cx="73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Group 1262">
              <a:extLst>
                <a:ext uri="{FF2B5EF4-FFF2-40B4-BE49-F238E27FC236}">
                  <a16:creationId xmlns:a16="http://schemas.microsoft.com/office/drawing/2014/main" id="{560CDD34-1055-4D1C-8FD3-27B0A1916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3281" y="3305908"/>
              <a:ext cx="381000" cy="337038"/>
              <a:chOff x="1920" y="2688"/>
              <a:chExt cx="240" cy="240"/>
            </a:xfrm>
          </p:grpSpPr>
          <p:sp>
            <p:nvSpPr>
              <p:cNvPr id="52" name="Oval 1263">
                <a:extLst>
                  <a:ext uri="{FF2B5EF4-FFF2-40B4-BE49-F238E27FC236}">
                    <a16:creationId xmlns:a16="http://schemas.microsoft.com/office/drawing/2014/main" id="{C9A0AF5E-7112-45E6-B52E-C73A55F43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sp>
            <p:nvSpPr>
              <p:cNvPr id="53" name="Oval 1264">
                <a:extLst>
                  <a:ext uri="{FF2B5EF4-FFF2-40B4-BE49-F238E27FC236}">
                    <a16:creationId xmlns:a16="http://schemas.microsoft.com/office/drawing/2014/main" id="{7BD11B9D-C8A5-41F8-89A4-03013A944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712"/>
                <a:ext cx="193" cy="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pic>
            <p:nvPicPr>
              <p:cNvPr id="54" name="Picture 1265">
                <a:extLst>
                  <a:ext uri="{FF2B5EF4-FFF2-40B4-BE49-F238E27FC236}">
                    <a16:creationId xmlns:a16="http://schemas.microsoft.com/office/drawing/2014/main" id="{18885B31-DA6E-49F3-B1F6-BE0C3BD77D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6" y="2729"/>
                <a:ext cx="73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 1266">
              <a:extLst>
                <a:ext uri="{FF2B5EF4-FFF2-40B4-BE49-F238E27FC236}">
                  <a16:creationId xmlns:a16="http://schemas.microsoft.com/office/drawing/2014/main" id="{C3836917-19B5-4FC5-B88F-50D8BC221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5554" y="3298582"/>
              <a:ext cx="381000" cy="337038"/>
              <a:chOff x="1920" y="2688"/>
              <a:chExt cx="240" cy="240"/>
            </a:xfrm>
          </p:grpSpPr>
          <p:sp>
            <p:nvSpPr>
              <p:cNvPr id="49" name="Oval 1267">
                <a:extLst>
                  <a:ext uri="{FF2B5EF4-FFF2-40B4-BE49-F238E27FC236}">
                    <a16:creationId xmlns:a16="http://schemas.microsoft.com/office/drawing/2014/main" id="{3EF725F8-A7D0-4AC0-B874-7436756B5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88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sp>
            <p:nvSpPr>
              <p:cNvPr id="50" name="Oval 1268">
                <a:extLst>
                  <a:ext uri="{FF2B5EF4-FFF2-40B4-BE49-F238E27FC236}">
                    <a16:creationId xmlns:a16="http://schemas.microsoft.com/office/drawing/2014/main" id="{727074EE-E753-4443-95DB-88A2C9B5C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712"/>
                <a:ext cx="193" cy="1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35000"/>
                  </a:spcBef>
                  <a:buClr>
                    <a:srgbClr val="932D54"/>
                  </a:buClr>
                  <a:buSzPct val="80000"/>
                  <a:buFont typeface="Wingdings" panose="05000000000000000000" pitchFamily="2" charset="2"/>
                  <a:buBlip>
                    <a:blip r:embed="rId2"/>
                  </a:buBlip>
                  <a:defRPr sz="20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Ø"/>
                  <a:defRPr sz="2800" b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98CB00"/>
                  </a:buClr>
                  <a:buFont typeface="Wingdings" panose="05000000000000000000" pitchFamily="2" charset="2"/>
                  <a:buChar char="ü"/>
                  <a:defRPr sz="1600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Char char="•"/>
                  <a:defRPr sz="12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932D54"/>
                  </a:buClr>
                  <a:buChar char="»"/>
                  <a:defRPr sz="900" i="1">
                    <a:solidFill>
                      <a:srgbClr val="074A8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r-FR" sz="3200" b="0">
                  <a:solidFill>
                    <a:srgbClr val="084887"/>
                  </a:solidFill>
                </a:endParaRPr>
              </a:p>
            </p:txBody>
          </p:sp>
          <p:pic>
            <p:nvPicPr>
              <p:cNvPr id="51" name="Picture 1269">
                <a:extLst>
                  <a:ext uri="{FF2B5EF4-FFF2-40B4-BE49-F238E27FC236}">
                    <a16:creationId xmlns:a16="http://schemas.microsoft.com/office/drawing/2014/main" id="{224B0CB8-D7FF-4463-8DF0-610EF578F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6" y="2729"/>
                <a:ext cx="73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0" name="Connecteur droit avec flèche 109">
              <a:extLst>
                <a:ext uri="{FF2B5EF4-FFF2-40B4-BE49-F238E27FC236}">
                  <a16:creationId xmlns:a16="http://schemas.microsoft.com/office/drawing/2014/main" id="{8D76F9D8-200B-48D0-8B6D-F6929319038B}"/>
                </a:ext>
              </a:extLst>
            </p:cNvPr>
            <p:cNvCxnSpPr>
              <a:cxnSpLocks noChangeShapeType="1"/>
              <a:endCxn id="55" idx="0"/>
            </p:cNvCxnSpPr>
            <p:nvPr/>
          </p:nvCxnSpPr>
          <p:spPr bwMode="auto">
            <a:xfrm flipH="1">
              <a:off x="2363666" y="2546839"/>
              <a:ext cx="335573" cy="75906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1" name="Connecteur droit avec flèche 113">
              <a:extLst>
                <a:ext uri="{FF2B5EF4-FFF2-40B4-BE49-F238E27FC236}">
                  <a16:creationId xmlns:a16="http://schemas.microsoft.com/office/drawing/2014/main" id="{7BB2C137-AB33-4071-BBC4-9A0379EB24DB}"/>
                </a:ext>
              </a:extLst>
            </p:cNvPr>
            <p:cNvCxnSpPr>
              <a:cxnSpLocks noChangeShapeType="1"/>
              <a:endCxn id="49" idx="0"/>
            </p:cNvCxnSpPr>
            <p:nvPr/>
          </p:nvCxnSpPr>
          <p:spPr bwMode="auto">
            <a:xfrm>
              <a:off x="2699239" y="2546838"/>
              <a:ext cx="896815" cy="7517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diamond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2" name="Connecteur droit avec flèche 118">
              <a:extLst>
                <a:ext uri="{FF2B5EF4-FFF2-40B4-BE49-F238E27FC236}">
                  <a16:creationId xmlns:a16="http://schemas.microsoft.com/office/drawing/2014/main" id="{BA1A76E0-1CAB-4DB8-A0A8-43462780DA3D}"/>
                </a:ext>
              </a:extLst>
            </p:cNvPr>
            <p:cNvCxnSpPr>
              <a:cxnSpLocks noChangeShapeType="1"/>
              <a:stCxn id="34" idx="0"/>
              <a:endCxn id="55" idx="4"/>
            </p:cNvCxnSpPr>
            <p:nvPr/>
          </p:nvCxnSpPr>
          <p:spPr bwMode="auto">
            <a:xfrm flipV="1">
              <a:off x="1925516" y="3642947"/>
              <a:ext cx="438150" cy="7370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3" name="Connecteur droit avec flèche 127">
              <a:extLst>
                <a:ext uri="{FF2B5EF4-FFF2-40B4-BE49-F238E27FC236}">
                  <a16:creationId xmlns:a16="http://schemas.microsoft.com/office/drawing/2014/main" id="{A3E5265B-0B63-4EAC-AFB8-0ECD4792D8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8600" y="3493477"/>
              <a:ext cx="1364274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4" name="Connecteur droit avec flèche 130">
              <a:extLst>
                <a:ext uri="{FF2B5EF4-FFF2-40B4-BE49-F238E27FC236}">
                  <a16:creationId xmlns:a16="http://schemas.microsoft.com/office/drawing/2014/main" id="{8976B4F1-4FA3-4188-BDA7-699F71C7C7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38600" y="3493477"/>
              <a:ext cx="1364274" cy="10799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" name="ZoneTexte 135">
              <a:extLst>
                <a:ext uri="{FF2B5EF4-FFF2-40B4-BE49-F238E27FC236}">
                  <a16:creationId xmlns:a16="http://schemas.microsoft.com/office/drawing/2014/main" id="{8DED11C2-0BD9-4D1B-8491-B853C5D1C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44" y="3305908"/>
              <a:ext cx="1148861" cy="36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>
                  <a:solidFill>
                    <a:srgbClr val="003399"/>
                  </a:solidFill>
                </a:rPr>
                <a:t>Constructional vision</a:t>
              </a:r>
            </a:p>
          </p:txBody>
        </p:sp>
        <p:sp>
          <p:nvSpPr>
            <p:cNvPr id="46" name="ZoneTexte 136">
              <a:extLst>
                <a:ext uri="{FF2B5EF4-FFF2-40B4-BE49-F238E27FC236}">
                  <a16:creationId xmlns:a16="http://schemas.microsoft.com/office/drawing/2014/main" id="{D7FF7A4D-9F41-49E0-87D4-F9B89B272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7" y="4425462"/>
              <a:ext cx="1271954" cy="36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35000"/>
                </a:spcBef>
                <a:buClr>
                  <a:srgbClr val="932D54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000" b="1">
                  <a:solidFill>
                    <a:srgbClr val="074A87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0000FF"/>
                </a:buClr>
                <a:buFont typeface="Wingdings" panose="05000000000000000000" pitchFamily="2" charset="2"/>
                <a:buChar char="Ø"/>
                <a:defRPr sz="2800" b="1">
                  <a:solidFill>
                    <a:srgbClr val="074A8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98CB00"/>
                </a:buClr>
                <a:buFont typeface="Wingdings" panose="05000000000000000000" pitchFamily="2" charset="2"/>
                <a:buChar char="ü"/>
                <a:defRPr sz="1600">
                  <a:solidFill>
                    <a:srgbClr val="074A87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•"/>
                <a:defRPr sz="1200" i="1">
                  <a:solidFill>
                    <a:srgbClr val="074A87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932D54"/>
                </a:buClr>
                <a:buChar char="»"/>
                <a:defRPr sz="900" i="1">
                  <a:solidFill>
                    <a:srgbClr val="074A87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r-FR" sz="1050">
                  <a:solidFill>
                    <a:srgbClr val="5F5F5F"/>
                  </a:solidFill>
                </a:rPr>
                <a:t>Functional vision</a:t>
              </a:r>
            </a:p>
          </p:txBody>
        </p:sp>
      </p:grpSp>
      <p:sp>
        <p:nvSpPr>
          <p:cNvPr id="61" name="Rectangle 1035">
            <a:extLst>
              <a:ext uri="{FF2B5EF4-FFF2-40B4-BE49-F238E27FC236}">
                <a16:creationId xmlns:a16="http://schemas.microsoft.com/office/drawing/2014/main" id="{9DC16DA8-4699-4C17-9A7C-5B041AD8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27" y="5618130"/>
            <a:ext cx="7910146" cy="548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3077" tIns="43200" rIns="83077" bIns="43200">
            <a:spAutoFit/>
          </a:bodyPr>
          <a:lstStyle>
            <a:lvl1pPr>
              <a:spcBef>
                <a:spcPct val="35000"/>
              </a:spcBef>
              <a:buClr>
                <a:srgbClr val="932D54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000" b="1">
                <a:solidFill>
                  <a:srgbClr val="074A87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 sz="2800" b="1">
                <a:solidFill>
                  <a:srgbClr val="074A8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98CB00"/>
              </a:buClr>
              <a:buFont typeface="Wingdings" panose="05000000000000000000" pitchFamily="2" charset="2"/>
              <a:buChar char="ü"/>
              <a:defRPr sz="1600">
                <a:solidFill>
                  <a:srgbClr val="074A87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•"/>
              <a:defRPr sz="1200" i="1">
                <a:solidFill>
                  <a:srgbClr val="074A87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rgbClr val="932D54"/>
              </a:buClr>
              <a:buChar char="»"/>
              <a:defRPr sz="900" i="1">
                <a:solidFill>
                  <a:srgbClr val="074A87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32D54"/>
              </a:buClr>
              <a:buChar char="»"/>
              <a:defRPr sz="900" i="1">
                <a:solidFill>
                  <a:srgbClr val="074A87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32D54"/>
              </a:buClr>
              <a:buChar char="»"/>
              <a:defRPr sz="900" i="1">
                <a:solidFill>
                  <a:srgbClr val="074A87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32D54"/>
              </a:buClr>
              <a:buChar char="»"/>
              <a:defRPr sz="900" i="1">
                <a:solidFill>
                  <a:srgbClr val="074A87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32D54"/>
              </a:buClr>
              <a:buChar char="»"/>
              <a:defRPr sz="900" i="1">
                <a:solidFill>
                  <a:srgbClr val="074A87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fr-FR" sz="1600" b="0" dirty="0">
                <a:solidFill>
                  <a:schemeClr val="tx1"/>
                </a:solidFill>
              </a:rPr>
              <a:t>The </a:t>
            </a:r>
            <a:r>
              <a:rPr lang="en-US" altLang="fr-FR" sz="1600" dirty="0">
                <a:solidFill>
                  <a:srgbClr val="003399"/>
                </a:solidFill>
              </a:rPr>
              <a:t>project system </a:t>
            </a:r>
            <a:r>
              <a:rPr lang="en-US" altLang="fr-FR" sz="1600" b="0" dirty="0">
                <a:solidFill>
                  <a:schemeClr val="tx1"/>
                </a:solidFill>
              </a:rPr>
              <a:t>can be seen as </a:t>
            </a:r>
            <a:r>
              <a:rPr lang="en-US" altLang="fr-FR" sz="1600" dirty="0">
                <a:solidFill>
                  <a:srgbClr val="003399"/>
                </a:solidFill>
              </a:rPr>
              <a:t>a set of actors or activities</a:t>
            </a:r>
            <a:r>
              <a:rPr lang="en-US" altLang="fr-FR" sz="1600" b="0" dirty="0">
                <a:solidFill>
                  <a:schemeClr val="tx1"/>
                </a:solidFill>
              </a:rPr>
              <a:t> improving the maturity of the different architectural layers of the </a:t>
            </a:r>
            <a:r>
              <a:rPr lang="en-US" altLang="fr-FR" sz="1600" dirty="0">
                <a:solidFill>
                  <a:srgbClr val="003399"/>
                </a:solidFill>
              </a:rPr>
              <a:t>product system.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73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957EC85-2A0D-467B-B3E8-D9386D9E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architecture process overview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E97856D-F7E2-414B-A8E5-CDB3B2950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0F87A-0394-4753-A6CE-40550CC5CF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6578516"/>
            <a:ext cx="2133600" cy="365125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9" name="Oval 2086">
            <a:extLst>
              <a:ext uri="{FF2B5EF4-FFF2-40B4-BE49-F238E27FC236}">
                <a16:creationId xmlns:a16="http://schemas.microsoft.com/office/drawing/2014/main" id="{AB262A83-E780-44EE-A61D-BA1C14C07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06" y="1923424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fr-FR" sz="1200">
              <a:solidFill>
                <a:srgbClr val="000000"/>
              </a:solidFill>
            </a:endParaRPr>
          </a:p>
        </p:txBody>
      </p:sp>
      <p:sp>
        <p:nvSpPr>
          <p:cNvPr id="40" name="AutoShape 2104">
            <a:extLst>
              <a:ext uri="{FF2B5EF4-FFF2-40B4-BE49-F238E27FC236}">
                <a16:creationId xmlns:a16="http://schemas.microsoft.com/office/drawing/2014/main" id="{0F73EE6B-9A5B-4C5A-A4CA-E60AC4C93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906" y="1647199"/>
            <a:ext cx="1395413" cy="77946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dirty="0">
                <a:solidFill>
                  <a:srgbClr val="000000"/>
                </a:solidFill>
              </a:rPr>
              <a:t>Identify maximal systemic perimeter</a:t>
            </a:r>
          </a:p>
        </p:txBody>
      </p:sp>
      <p:sp>
        <p:nvSpPr>
          <p:cNvPr id="41" name="Line 2105">
            <a:extLst>
              <a:ext uri="{FF2B5EF4-FFF2-40B4-BE49-F238E27FC236}">
                <a16:creationId xmlns:a16="http://schemas.microsoft.com/office/drawing/2014/main" id="{EC5DBAF7-A2D4-466B-8455-DD0A13B6D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706" y="203772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42" name="Line 2106">
            <a:extLst>
              <a:ext uri="{FF2B5EF4-FFF2-40B4-BE49-F238E27FC236}">
                <a16:creationId xmlns:a16="http://schemas.microsoft.com/office/drawing/2014/main" id="{A0375563-39F4-4D62-BD9C-230A8BD056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4319" y="2004387"/>
            <a:ext cx="357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43" name="Text Box 2107">
            <a:extLst>
              <a:ext uri="{FF2B5EF4-FFF2-40B4-BE49-F238E27FC236}">
                <a16:creationId xmlns:a16="http://schemas.microsoft.com/office/drawing/2014/main" id="{6E40ADAD-85CE-495A-B2D5-3283B16BA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999" y="1187123"/>
            <a:ext cx="140017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Maximal systemic perimeter</a:t>
            </a:r>
          </a:p>
        </p:txBody>
      </p:sp>
      <p:sp>
        <p:nvSpPr>
          <p:cNvPr id="44" name="Line 2109">
            <a:extLst>
              <a:ext uri="{FF2B5EF4-FFF2-40B4-BE49-F238E27FC236}">
                <a16:creationId xmlns:a16="http://schemas.microsoft.com/office/drawing/2014/main" id="{B845F5CC-F46E-477B-A04A-007AEFF7F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2306" y="196152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45" name="Text Box 2096">
            <a:extLst>
              <a:ext uri="{FF2B5EF4-FFF2-40B4-BE49-F238E27FC236}">
                <a16:creationId xmlns:a16="http://schemas.microsoft.com/office/drawing/2014/main" id="{8444CF9C-2409-4497-97C3-056F67EB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906" y="1367799"/>
            <a:ext cx="13128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1</a:t>
            </a:r>
          </a:p>
        </p:txBody>
      </p:sp>
      <p:sp>
        <p:nvSpPr>
          <p:cNvPr id="47" name="AutoShape 2104">
            <a:extLst>
              <a:ext uri="{FF2B5EF4-FFF2-40B4-BE49-F238E27FC236}">
                <a16:creationId xmlns:a16="http://schemas.microsoft.com/office/drawing/2014/main" id="{26EDB826-B11D-43B6-B01D-16F9588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0306" y="1661487"/>
            <a:ext cx="1395413" cy="779462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000000"/>
                </a:solidFill>
              </a:rPr>
              <a:t>Identify the system outside</a:t>
            </a:r>
          </a:p>
        </p:txBody>
      </p:sp>
      <p:sp>
        <p:nvSpPr>
          <p:cNvPr id="48" name="Line 2105">
            <a:extLst>
              <a:ext uri="{FF2B5EF4-FFF2-40B4-BE49-F238E27FC236}">
                <a16:creationId xmlns:a16="http://schemas.microsoft.com/office/drawing/2014/main" id="{6D748947-A5E5-44DF-BA32-C6C635A8F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106" y="205042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49" name="Text Box 2096">
            <a:extLst>
              <a:ext uri="{FF2B5EF4-FFF2-40B4-BE49-F238E27FC236}">
                <a16:creationId xmlns:a16="http://schemas.microsoft.com/office/drawing/2014/main" id="{E47D938D-FBFF-4F50-8F40-922830A97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306" y="1382087"/>
            <a:ext cx="13954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2</a:t>
            </a:r>
          </a:p>
        </p:txBody>
      </p:sp>
      <p:sp>
        <p:nvSpPr>
          <p:cNvPr id="51" name="Line 2105">
            <a:extLst>
              <a:ext uri="{FF2B5EF4-FFF2-40B4-BE49-F238E27FC236}">
                <a16:creationId xmlns:a16="http://schemas.microsoft.com/office/drawing/2014/main" id="{53F3EEAC-3920-4DBB-AB31-9E7BCDB36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5719" y="202184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fr-FR"/>
          </a:p>
        </p:txBody>
      </p:sp>
      <p:sp>
        <p:nvSpPr>
          <p:cNvPr id="52" name="Text Box 2107">
            <a:extLst>
              <a:ext uri="{FF2B5EF4-FFF2-40B4-BE49-F238E27FC236}">
                <a16:creationId xmlns:a16="http://schemas.microsoft.com/office/drawing/2014/main" id="{1002BCF8-420A-4576-80F2-FB0D0C242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206" y="1119496"/>
            <a:ext cx="140017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Elimination of non-relevant stakeholders</a:t>
            </a:r>
          </a:p>
        </p:txBody>
      </p:sp>
      <p:sp>
        <p:nvSpPr>
          <p:cNvPr id="53" name="AutoShape 2104">
            <a:extLst>
              <a:ext uri="{FF2B5EF4-FFF2-40B4-BE49-F238E27FC236}">
                <a16:creationId xmlns:a16="http://schemas.microsoft.com/office/drawing/2014/main" id="{B41D191A-C3BC-4794-8EFE-AF2FF9594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369" y="3409959"/>
            <a:ext cx="1395412" cy="77946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dirty="0">
                <a:solidFill>
                  <a:srgbClr val="000000"/>
                </a:solidFill>
              </a:rPr>
              <a:t>Organize hierarchically external systems</a:t>
            </a:r>
          </a:p>
        </p:txBody>
      </p:sp>
      <p:sp>
        <p:nvSpPr>
          <p:cNvPr id="54" name="Text Box 2096">
            <a:extLst>
              <a:ext uri="{FF2B5EF4-FFF2-40B4-BE49-F238E27FC236}">
                <a16:creationId xmlns:a16="http://schemas.microsoft.com/office/drawing/2014/main" id="{B1DBB2F5-885E-411A-9AF3-23A60178C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369" y="3130559"/>
            <a:ext cx="13954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3</a:t>
            </a:r>
          </a:p>
        </p:txBody>
      </p:sp>
      <p:cxnSp>
        <p:nvCxnSpPr>
          <p:cNvPr id="56" name="Connecteur en angle 6">
            <a:extLst>
              <a:ext uri="{FF2B5EF4-FFF2-40B4-BE49-F238E27FC236}">
                <a16:creationId xmlns:a16="http://schemas.microsoft.com/office/drawing/2014/main" id="{BADB6750-EFD4-46F2-B841-08814C20A689}"/>
              </a:ext>
            </a:extLst>
          </p:cNvPr>
          <p:cNvCxnSpPr>
            <a:cxnSpLocks noChangeShapeType="1"/>
            <a:endCxn id="53" idx="1"/>
          </p:cNvCxnSpPr>
          <p:nvPr/>
        </p:nvCxnSpPr>
        <p:spPr bwMode="auto">
          <a:xfrm rot="5400000">
            <a:off x="3644186" y="-113417"/>
            <a:ext cx="1314292" cy="6511925"/>
          </a:xfrm>
          <a:prstGeom prst="bentConnector4">
            <a:avLst>
              <a:gd name="adj1" fmla="val 35173"/>
              <a:gd name="adj2" fmla="val 10351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7" name="Connecteur en angle 8">
            <a:extLst>
              <a:ext uri="{FF2B5EF4-FFF2-40B4-BE49-F238E27FC236}">
                <a16:creationId xmlns:a16="http://schemas.microsoft.com/office/drawing/2014/main" id="{42E3AB80-6DD3-42DB-A05D-52E6C4F65AAE}"/>
              </a:ext>
            </a:extLst>
          </p:cNvPr>
          <p:cNvCxnSpPr>
            <a:cxnSpLocks noChangeShapeType="1"/>
            <a:stCxn id="53" idx="3"/>
          </p:cNvCxnSpPr>
          <p:nvPr/>
        </p:nvCxnSpPr>
        <p:spPr bwMode="auto">
          <a:xfrm>
            <a:off x="2440781" y="3800484"/>
            <a:ext cx="280988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8" name="Text Box 2107">
            <a:extLst>
              <a:ext uri="{FF2B5EF4-FFF2-40B4-BE49-F238E27FC236}">
                <a16:creationId xmlns:a16="http://schemas.microsoft.com/office/drawing/2014/main" id="{D05C8DF7-E279-49FC-92B7-EC60A0B17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469" y="4312919"/>
            <a:ext cx="140017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Stakeholders hierarchy</a:t>
            </a:r>
          </a:p>
        </p:txBody>
      </p:sp>
      <p:sp>
        <p:nvSpPr>
          <p:cNvPr id="59" name="AutoShape 2104">
            <a:extLst>
              <a:ext uri="{FF2B5EF4-FFF2-40B4-BE49-F238E27FC236}">
                <a16:creationId xmlns:a16="http://schemas.microsoft.com/office/drawing/2014/main" id="{14BD1A0C-5F3D-4483-9FD2-B4FCEB828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7269" y="3409959"/>
            <a:ext cx="1395412" cy="779463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000000"/>
                </a:solidFill>
              </a:rPr>
              <a:t>Identify external interfaces</a:t>
            </a:r>
          </a:p>
        </p:txBody>
      </p:sp>
      <p:sp>
        <p:nvSpPr>
          <p:cNvPr id="60" name="Text Box 2096">
            <a:extLst>
              <a:ext uri="{FF2B5EF4-FFF2-40B4-BE49-F238E27FC236}">
                <a16:creationId xmlns:a16="http://schemas.microsoft.com/office/drawing/2014/main" id="{C204D1AC-FBE4-4428-8BA4-805C5BF7C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269" y="3130559"/>
            <a:ext cx="1395412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4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FEAF5C-CC75-42DE-B4B9-C93EB0E8E08E}"/>
              </a:ext>
            </a:extLst>
          </p:cNvPr>
          <p:cNvCxnSpPr>
            <a:cxnSpLocks noChangeShapeType="1"/>
            <a:endCxn id="59" idx="1"/>
          </p:cNvCxnSpPr>
          <p:nvPr/>
        </p:nvCxnSpPr>
        <p:spPr bwMode="auto">
          <a:xfrm flipV="1">
            <a:off x="4401344" y="3800484"/>
            <a:ext cx="415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2BE7AC5-0D74-4C37-B338-2D659441EAFD}"/>
              </a:ext>
            </a:extLst>
          </p:cNvPr>
          <p:cNvCxnSpPr>
            <a:cxnSpLocks noChangeShapeType="1"/>
            <a:stCxn id="59" idx="3"/>
          </p:cNvCxnSpPr>
          <p:nvPr/>
        </p:nvCxnSpPr>
        <p:spPr bwMode="auto">
          <a:xfrm>
            <a:off x="6212681" y="3800484"/>
            <a:ext cx="5032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4" name="Text Box 2107">
            <a:extLst>
              <a:ext uri="{FF2B5EF4-FFF2-40B4-BE49-F238E27FC236}">
                <a16:creationId xmlns:a16="http://schemas.microsoft.com/office/drawing/2014/main" id="{DB6D53AC-6611-43E1-9C33-5CB3BD18B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696" y="4427285"/>
            <a:ext cx="208756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i="1">
                <a:solidFill>
                  <a:srgbClr val="000000"/>
                </a:solidFill>
              </a:rPr>
              <a:t>Identification of flows and exchanges with the outside</a:t>
            </a:r>
          </a:p>
        </p:txBody>
      </p:sp>
      <p:sp>
        <p:nvSpPr>
          <p:cNvPr id="65" name="AutoShape 2104">
            <a:extLst>
              <a:ext uri="{FF2B5EF4-FFF2-40B4-BE49-F238E27FC236}">
                <a16:creationId xmlns:a16="http://schemas.microsoft.com/office/drawing/2014/main" id="{1EFD5BD5-B360-4FCD-8FD5-9C0E1AA40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894" y="4959042"/>
            <a:ext cx="1397000" cy="779462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>
                <a:solidFill>
                  <a:srgbClr val="000000"/>
                </a:solidFill>
              </a:rPr>
              <a:t>Specify external interfaces</a:t>
            </a:r>
          </a:p>
        </p:txBody>
      </p:sp>
      <p:sp>
        <p:nvSpPr>
          <p:cNvPr id="66" name="Text Box 2096">
            <a:extLst>
              <a:ext uri="{FF2B5EF4-FFF2-40B4-BE49-F238E27FC236}">
                <a16:creationId xmlns:a16="http://schemas.microsoft.com/office/drawing/2014/main" id="{68B0CDA6-F679-4350-A26B-F16568ED2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894" y="4681229"/>
            <a:ext cx="134778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200" i="1">
                <a:solidFill>
                  <a:srgbClr val="000000"/>
                </a:solidFill>
              </a:rPr>
              <a:t>Step 5</a:t>
            </a:r>
          </a:p>
        </p:txBody>
      </p:sp>
      <p:cxnSp>
        <p:nvCxnSpPr>
          <p:cNvPr id="67" name="Connecteur en angle 17">
            <a:extLst>
              <a:ext uri="{FF2B5EF4-FFF2-40B4-BE49-F238E27FC236}">
                <a16:creationId xmlns:a16="http://schemas.microsoft.com/office/drawing/2014/main" id="{2299A4A3-FA08-4899-8F55-90708A578A6C}"/>
              </a:ext>
            </a:extLst>
          </p:cNvPr>
          <p:cNvCxnSpPr>
            <a:cxnSpLocks noChangeShapeType="1"/>
            <a:endCxn id="65" idx="3"/>
          </p:cNvCxnSpPr>
          <p:nvPr/>
        </p:nvCxnSpPr>
        <p:spPr bwMode="auto">
          <a:xfrm flipH="1">
            <a:off x="6261894" y="3800484"/>
            <a:ext cx="2016125" cy="1548289"/>
          </a:xfrm>
          <a:prstGeom prst="bentConnector3">
            <a:avLst>
              <a:gd name="adj1" fmla="val -11339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83C588F-CE85-451F-963F-CF7F1A52B1CC}"/>
              </a:ext>
            </a:extLst>
          </p:cNvPr>
          <p:cNvCxnSpPr>
            <a:cxnSpLocks noChangeShapeType="1"/>
            <a:stCxn id="65" idx="1"/>
            <a:endCxn id="70" idx="6"/>
          </p:cNvCxnSpPr>
          <p:nvPr/>
        </p:nvCxnSpPr>
        <p:spPr bwMode="auto">
          <a:xfrm flipH="1" flipV="1">
            <a:off x="4418956" y="5348689"/>
            <a:ext cx="445938" cy="8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10D77963-BE63-4B8E-B693-E2319A1E4E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94956" y="5186689"/>
            <a:ext cx="324000" cy="324000"/>
            <a:chOff x="7160629" y="4755131"/>
            <a:chExt cx="381000" cy="381000"/>
          </a:xfrm>
        </p:grpSpPr>
        <p:sp>
          <p:nvSpPr>
            <p:cNvPr id="70" name="Oval 2086">
              <a:extLst>
                <a:ext uri="{FF2B5EF4-FFF2-40B4-BE49-F238E27FC236}">
                  <a16:creationId xmlns:a16="http://schemas.microsoft.com/office/drawing/2014/main" id="{776688F0-D05A-4509-9636-513989C4F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0629" y="4755131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>
                <a:solidFill>
                  <a:srgbClr val="000000"/>
                </a:solidFill>
              </a:endParaRPr>
            </a:p>
          </p:txBody>
        </p:sp>
        <p:sp>
          <p:nvSpPr>
            <p:cNvPr id="71" name="Oval 2086">
              <a:extLst>
                <a:ext uri="{FF2B5EF4-FFF2-40B4-BE49-F238E27FC236}">
                  <a16:creationId xmlns:a16="http://schemas.microsoft.com/office/drawing/2014/main" id="{A1CA5BAD-C655-4BBC-9B56-A255E451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829" y="4831331"/>
              <a:ext cx="228600" cy="2286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fr-FR" sz="1200">
                <a:solidFill>
                  <a:srgbClr val="000000"/>
                </a:solidFill>
              </a:endParaRPr>
            </a:p>
          </p:txBody>
        </p:sp>
      </p:grpSp>
      <p:sp>
        <p:nvSpPr>
          <p:cNvPr id="73" name="Text Box 2121">
            <a:extLst>
              <a:ext uri="{FF2B5EF4-FFF2-40B4-BE49-F238E27FC236}">
                <a16:creationId xmlns:a16="http://schemas.microsoft.com/office/drawing/2014/main" id="{18351D3C-AF25-44DA-9F9B-9471FE4D1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" y="6052563"/>
            <a:ext cx="7794625" cy="36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75000"/>
              </a:spcBef>
              <a:buClr>
                <a:srgbClr val="CC0000"/>
              </a:buClr>
              <a:buSzPct val="80000"/>
              <a:buFont typeface="Wingdings 3" panose="05040102010807070707" pitchFamily="18" charset="2"/>
              <a:buNone/>
            </a:pPr>
            <a:r>
              <a:rPr lang="en-US" altLang="fr-FR" sz="1600" dirty="0">
                <a:solidFill>
                  <a:srgbClr val="000000"/>
                </a:solidFill>
              </a:rPr>
              <a:t>The main phases of the system </a:t>
            </a:r>
            <a:r>
              <a:rPr lang="en-US" altLang="fr-FR" sz="1600" b="1" dirty="0">
                <a:solidFill>
                  <a:srgbClr val="FF0000"/>
                </a:solidFill>
              </a:rPr>
              <a:t>environment architecture </a:t>
            </a:r>
            <a:r>
              <a:rPr lang="en-US" altLang="fr-FR" sz="1600" dirty="0">
                <a:solidFill>
                  <a:srgbClr val="000000"/>
                </a:solidFill>
              </a:rPr>
              <a:t>process</a:t>
            </a:r>
            <a:endParaRPr lang="en-US" altLang="fr-FR" sz="1600" b="1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E6435D-0A01-4846-90B5-82FFB706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1" y="1562365"/>
            <a:ext cx="1335088" cy="9265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56ED8A-0B0F-47F4-BC8A-69438D9D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51" y="1630626"/>
            <a:ext cx="1271898" cy="725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41F2EF-C2BD-4CFF-BBEA-20CB2A54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7" y="3510035"/>
            <a:ext cx="1643324" cy="602869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84958ED6-2979-4DD6-845A-524987C0B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118" y="3316136"/>
            <a:ext cx="1488721" cy="971662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PSA Systems Architecture On-the-job Training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153771"/>
      </p:ext>
    </p:extLst>
  </p:cSld>
  <p:clrMapOvr>
    <a:masterClrMapping/>
  </p:clrMapOvr>
</p:sld>
</file>

<file path=ppt/theme/theme1.xml><?xml version="1.0" encoding="utf-8"?>
<a:theme xmlns:a="http://schemas.openxmlformats.org/drawingml/2006/main" name="CESAMES AE">
  <a:themeElements>
    <a:clrScheme name="CESAMES">
      <a:dk1>
        <a:sysClr val="windowText" lastClr="000000"/>
      </a:dk1>
      <a:lt1>
        <a:sysClr val="window" lastClr="FFFFFF"/>
      </a:lt1>
      <a:dk2>
        <a:srgbClr val="7F4F49"/>
      </a:dk2>
      <a:lt2>
        <a:srgbClr val="D1D3D4"/>
      </a:lt2>
      <a:accent1>
        <a:srgbClr val="0A71B3"/>
      </a:accent1>
      <a:accent2>
        <a:srgbClr val="D40050"/>
      </a:accent2>
      <a:accent3>
        <a:srgbClr val="BCCD22"/>
      </a:accent3>
      <a:accent4>
        <a:srgbClr val="90127E"/>
      </a:accent4>
      <a:accent5>
        <a:srgbClr val="009DDF"/>
      </a:accent5>
      <a:accent6>
        <a:srgbClr val="F7B23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rgbClr val="267FFF"/>
          </a:solidFill>
        </a:ln>
      </a:spPr>
      <a:bodyPr anchor="ctr"/>
      <a:lstStyle>
        <a:defPPr algn="ctr">
          <a:defRPr sz="12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otos_x0020_groupe_x0020_promotion_x0020_1 xmlns="a8e93452-c169-430d-ae64-39188e02db3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2BB1C383EB942BAF04A1EF1700BFD" ma:contentTypeVersion="5" ma:contentTypeDescription="Crée un document." ma:contentTypeScope="" ma:versionID="ed0384ba01187fe3ea310232e3644c53">
  <xsd:schema xmlns:xsd="http://www.w3.org/2001/XMLSchema" xmlns:xs="http://www.w3.org/2001/XMLSchema" xmlns:p="http://schemas.microsoft.com/office/2006/metadata/properties" xmlns:ns2="a8e93452-c169-430d-ae64-39188e02db35" xmlns:ns3="f0804767-0f5f-40fd-aadc-f50f593c605c" targetNamespace="http://schemas.microsoft.com/office/2006/metadata/properties" ma:root="true" ma:fieldsID="4ea4c20121e01eb18858522521ac56d0" ns2:_="" ns3:_="">
    <xsd:import namespace="a8e93452-c169-430d-ae64-39188e02db35"/>
    <xsd:import namespace="f0804767-0f5f-40fd-aadc-f50f593c60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photos_x0020_groupe_x0020_promotion_x0020_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e93452-c169-430d-ae64-39188e02db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photos_x0020_groupe_x0020_promotion_x0020_1" ma:index="12" nillable="true" ma:displayName="photos groupe promotion 1" ma:description="photographies de groupe de la remise de diplômes" ma:format="Dropdown" ma:internalName="photos_x0020_groupe_x0020_promotion_x0020_1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04767-0f5f-40fd-aadc-f50f593c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C5A026-F3C9-4899-B3AA-DC56F7F4D664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f0804767-0f5f-40fd-aadc-f50f593c605c"/>
    <ds:schemaRef ds:uri="http://purl.org/dc/terms/"/>
    <ds:schemaRef ds:uri="http://schemas.microsoft.com/office/infopath/2007/PartnerControls"/>
    <ds:schemaRef ds:uri="a8e93452-c169-430d-ae64-39188e02db3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420057-F487-4023-B5A1-31FCC1A259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1FDD80-DB4E-4083-B6A6-08617D0561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e93452-c169-430d-ae64-39188e02db35"/>
    <ds:schemaRef ds:uri="f0804767-0f5f-40fd-aadc-f50f593c60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68044</TotalTime>
  <Words>4155</Words>
  <Application>Microsoft Office PowerPoint</Application>
  <PresentationFormat>Affichage à l'écran (4:3)</PresentationFormat>
  <Paragraphs>762</Paragraphs>
  <Slides>45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Arial</vt:lpstr>
      <vt:lpstr>Calibri</vt:lpstr>
      <vt:lpstr>Symbol</vt:lpstr>
      <vt:lpstr>Wingdings</vt:lpstr>
      <vt:lpstr>Wingdings 3</vt:lpstr>
      <vt:lpstr>CESAMES AE</vt:lpstr>
      <vt:lpstr>Conception personnalisée</vt:lpstr>
      <vt:lpstr>Systems Architecture Training Module</vt:lpstr>
      <vt:lpstr>course agenda</vt:lpstr>
      <vt:lpstr>Joint work between designers, geometric and EE representatives </vt:lpstr>
      <vt:lpstr>course agenda</vt:lpstr>
      <vt:lpstr>Overview of operational architecture</vt:lpstr>
      <vt:lpstr>Course agenda</vt:lpstr>
      <vt:lpstr>Environment architecture concept Maximal systemic perimeter</vt:lpstr>
      <vt:lpstr>Beware: avoid confusing product system and project system</vt:lpstr>
      <vt:lpstr>Environment architecture process overview</vt:lpstr>
      <vt:lpstr>Key deliverables of the environment architecture process</vt:lpstr>
      <vt:lpstr>Environment architecture – Step 1: identify maximal systemic perimeter (1/2)</vt:lpstr>
      <vt:lpstr>Environment architecture – Step 1: identify maximal systemic perimeter (2/2)</vt:lpstr>
      <vt:lpstr>Environment architecture – Step 5: specify external interfaces (1/2)</vt:lpstr>
      <vt:lpstr>Environment architecture – Step 5: specify external interfaces (2/2) Example of the external interface between a car and a gas station</vt:lpstr>
      <vt:lpstr>Course agenda</vt:lpstr>
      <vt:lpstr>Lifecycle definition concepts Lifecycle &amp; lifecycle phase</vt:lpstr>
      <vt:lpstr>Lifecycle definition process overview (2/2)</vt:lpstr>
      <vt:lpstr>Lifecycle definition process overview (1/2)</vt:lpstr>
      <vt:lpstr>Course agenda</vt:lpstr>
      <vt:lpstr>Overview of needs &amp; requirements on a given system </vt:lpstr>
      <vt:lpstr>Need template</vt:lpstr>
      <vt:lpstr>Typical categories of needs</vt:lpstr>
      <vt:lpstr>Needs architecture – Step 1: identify the needs capture methods</vt:lpstr>
      <vt:lpstr>Needs architecture – Step 2: capture and formalize the needs</vt:lpstr>
      <vt:lpstr>Good practices Needs coverage and consistency checks</vt:lpstr>
      <vt:lpstr>Good practices  Cross check analysis between needs and life cycle </vt:lpstr>
      <vt:lpstr>Main difficulties of needs capture and classification (2/2)</vt:lpstr>
      <vt:lpstr>Good practices  Share &amp; challenge formalized needs with their stakeholders</vt:lpstr>
      <vt:lpstr>As a conclusion … varied perceptions on a given system</vt:lpstr>
      <vt:lpstr>Course agenda</vt:lpstr>
      <vt:lpstr>Use case analysis concepts Use case</vt:lpstr>
      <vt:lpstr>… as the starting point of a “local” detailed operational architecture</vt:lpstr>
      <vt:lpstr>Use case analysis concepts Operational scenario</vt:lpstr>
      <vt:lpstr>Use case analysis process</vt:lpstr>
      <vt:lpstr>Use case analysis – Steps 1&amp;2: chose a lifecycle phase and identify &amp; model use cases (1/2)</vt:lpstr>
      <vt:lpstr>Use case analysis – Steps 1&amp;2: chose a lifecycle phase and identify &amp; model use cases (2/2)</vt:lpstr>
      <vt:lpstr>Use case analysis – Step 3: model operational scenarios (1/2) How to analyze an operational scenario?</vt:lpstr>
      <vt:lpstr>Use case analysis – Step 3: model operational scenarios (2/2) How to formalize an operational scenario?</vt:lpstr>
      <vt:lpstr>Some advanced modelling elements</vt:lpstr>
      <vt:lpstr>Relationship with stakeholders requirements engineering</vt:lpstr>
      <vt:lpstr>Présentation PowerPoint</vt:lpstr>
      <vt:lpstr>Needs architecture &amp; allocation concept Need</vt:lpstr>
      <vt:lpstr>Needs architecture – Step 2: capture and formalize the needs Automotive illustration – Examples of needs</vt:lpstr>
      <vt:lpstr>Needs architecture – Step 2: capture and formalize the needs Automotive illustration – Examples of satisfaction criteria</vt:lpstr>
      <vt:lpstr>Needs architecture – Step 3: Classify needs into homogeneous sub-assemblies – Automotive illustration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Julien FICHEUX</dc:creator>
  <cp:lastModifiedBy>REGIS NTONGSI</cp:lastModifiedBy>
  <cp:revision>3312</cp:revision>
  <cp:lastPrinted>2018-11-20T07:11:56Z</cp:lastPrinted>
  <dcterms:created xsi:type="dcterms:W3CDTF">2012-04-18T14:21:28Z</dcterms:created>
  <dcterms:modified xsi:type="dcterms:W3CDTF">2024-11-19T17:52:27Z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0x0101002FC2BB1C383EB942BAF04A1EF1700BFD</vt:lpwstr>
  </property>
  <property fmtid="{D5CDD505-2E9C-101B-9397-08002B2CF9AE}" pid="4" name="MSIP_Label_2fd53d93-3f4c-4b90-b511-bd6bdbb4fba9_Enabled">
    <vt:lpwstr>True</vt:lpwstr>
  </property>
  <property fmtid="{D5CDD505-2E9C-101B-9397-08002B2CF9AE}" pid="5" name="MSIP_Label_2fd53d93-3f4c-4b90-b511-bd6bdbb4fba9_SiteId">
    <vt:lpwstr>d852d5cd-724c-4128-8812-ffa5db3f8507</vt:lpwstr>
  </property>
  <property fmtid="{D5CDD505-2E9C-101B-9397-08002B2CF9AE}" pid="6" name="MSIP_Label_2fd53d93-3f4c-4b90-b511-bd6bdbb4fba9_Owner">
    <vt:lpwstr>U502953@inetpsa.com</vt:lpwstr>
  </property>
  <property fmtid="{D5CDD505-2E9C-101B-9397-08002B2CF9AE}" pid="7" name="MSIP_Label_2fd53d93-3f4c-4b90-b511-bd6bdbb4fba9_SetDate">
    <vt:lpwstr>2019-11-27T07:29:46.8295798Z</vt:lpwstr>
  </property>
  <property fmtid="{D5CDD505-2E9C-101B-9397-08002B2CF9AE}" pid="8" name="MSIP_Label_2fd53d93-3f4c-4b90-b511-bd6bdbb4fba9_Name">
    <vt:lpwstr>C2 - PSA Sensitive</vt:lpwstr>
  </property>
  <property fmtid="{D5CDD505-2E9C-101B-9397-08002B2CF9AE}" pid="9" name="MSIP_Label_2fd53d93-3f4c-4b90-b511-bd6bdbb4fba9_Application">
    <vt:lpwstr>Microsoft Azure Information Protection</vt:lpwstr>
  </property>
  <property fmtid="{D5CDD505-2E9C-101B-9397-08002B2CF9AE}" pid="10" name="MSIP_Label_2fd53d93-3f4c-4b90-b511-bd6bdbb4fba9_Extended_MSFT_Method">
    <vt:lpwstr>Automatic</vt:lpwstr>
  </property>
  <property fmtid="{D5CDD505-2E9C-101B-9397-08002B2CF9AE}" pid="11" name="Sensitivity">
    <vt:lpwstr>C2 - PSA Sensitive</vt:lpwstr>
  </property>
</Properties>
</file>